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258" r:id="rId3"/>
    <p:sldId id="259" r:id="rId4"/>
    <p:sldId id="260" r:id="rId5"/>
    <p:sldId id="261" r:id="rId6"/>
    <p:sldId id="316" r:id="rId7"/>
    <p:sldId id="317" r:id="rId8"/>
    <p:sldId id="318" r:id="rId9"/>
    <p:sldId id="319" r:id="rId10"/>
    <p:sldId id="32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321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3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82" r:id="rId91"/>
    <p:sldId id="383" r:id="rId92"/>
    <p:sldId id="384" r:id="rId93"/>
    <p:sldId id="385" r:id="rId94"/>
    <p:sldId id="386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1B412-DEC9-40CC-9321-D25675C16EB6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D731D-3239-4196-A528-A11689739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9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4BAF1E5-D891-43B2-A2B7-A822A360ECC5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BD40D-23F3-41EF-85E0-11B8D60E2EE3}" type="slidenum">
              <a:rPr lang="en-AU" altLang="en-US"/>
              <a:pPr/>
              <a:t>2</a:t>
            </a:fld>
            <a:endParaRPr lang="en-AU" alt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290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D0F0947-2CBB-49B0-972B-936213808EB9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9E4588-CEC7-4266-9EE6-F4CD7AB8B401}" type="slidenum">
              <a:rPr lang="en-AU" altLang="en-US"/>
              <a:pPr/>
              <a:t>16</a:t>
            </a:fld>
            <a:endParaRPr lang="en-AU" alt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169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9DE3616-5146-4F9C-AD05-2607F9E14691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CEE97-B141-409B-B470-72B3CFE5AE2F}" type="slidenum">
              <a:rPr lang="en-AU" altLang="en-US"/>
              <a:pPr/>
              <a:t>17</a:t>
            </a:fld>
            <a:endParaRPr lang="en-AU" alt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F60A389-0FFC-4201-A5A5-8A84E91AD561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5D444A-9733-4D46-A5AC-B35FEE4EA4C5}" type="slidenum">
              <a:rPr lang="en-AU" altLang="en-US"/>
              <a:pPr/>
              <a:t>18</a:t>
            </a:fld>
            <a:endParaRPr lang="en-AU" alt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098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79976B3-4C72-496D-8FCE-E1C9C32C5943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649EA7-9149-47A5-A305-8A31FE302F14}" type="slidenum">
              <a:rPr lang="en-AU" altLang="en-US"/>
              <a:pPr/>
              <a:t>19</a:t>
            </a:fld>
            <a:endParaRPr lang="en-AU" alt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745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A4040ED-D73B-4DF8-B5E0-503E17E08CB0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CC7BCF-F441-47A1-8A32-D37CD6B2D94E}" type="slidenum">
              <a:rPr lang="en-AU" altLang="en-US"/>
              <a:pPr/>
              <a:t>20</a:t>
            </a:fld>
            <a:endParaRPr lang="en-AU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814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AAD4465-6C31-4532-96D0-F662279BF4F2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14B57C-4FCF-4FA3-8305-2EA7A7E68BD0}" type="slidenum">
              <a:rPr lang="en-AU" altLang="en-US"/>
              <a:pPr/>
              <a:t>21</a:t>
            </a:fld>
            <a:endParaRPr lang="en-AU" alt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196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4EF8B4C-361B-4CF5-A1D4-6E1190D5B19E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DA5FCF-9CC9-4054-88E1-FF8503CC1861}" type="slidenum">
              <a:rPr lang="en-AU" altLang="en-US"/>
              <a:pPr/>
              <a:t>22</a:t>
            </a:fld>
            <a:endParaRPr lang="en-AU" alt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57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8175B52-5395-4E05-8256-B63AB2A9E0FA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33C6AF-EFA2-4277-9DFD-51F96813057F}" type="slidenum">
              <a:rPr lang="en-AU" altLang="en-US"/>
              <a:pPr/>
              <a:t>24</a:t>
            </a:fld>
            <a:endParaRPr lang="en-AU" alt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1758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7BB7B27-F1A9-4678-82F5-9BAF46F0D9CD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025CF-58D0-4B00-AEB7-573A198E633C}" type="slidenum">
              <a:rPr lang="en-AU" altLang="en-US"/>
              <a:pPr/>
              <a:t>25</a:t>
            </a:fld>
            <a:endParaRPr lang="en-AU" alt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26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658A067-6C04-4B46-B2E1-B5318C1F4D1A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193BA2-B5E9-413E-BECE-5EA39CCD5D9C}" type="slidenum">
              <a:rPr lang="en-AU" altLang="en-US"/>
              <a:pPr/>
              <a:t>26</a:t>
            </a:fld>
            <a:endParaRPr lang="en-AU" alt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70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5146998-BF8B-43F2-A504-77244FFFF08A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4750A8-1C43-475C-9BB3-5665CBEC415D}" type="slidenum">
              <a:rPr lang="en-AU" altLang="en-US"/>
              <a:pPr/>
              <a:t>3</a:t>
            </a:fld>
            <a:endParaRPr lang="en-AU" alt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292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C3983D2-CEE6-4E30-9A6E-BF703A9B247A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BF0ECA-0EB3-4074-AAF7-B7A762A453AF}" type="slidenum">
              <a:rPr lang="en-AU" altLang="en-US"/>
              <a:pPr/>
              <a:t>27</a:t>
            </a:fld>
            <a:endParaRPr lang="en-AU" alt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3469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FC0C638-FB3A-43AD-9DE0-143DF4A46CB5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BC35C6-F7CA-4C97-96CB-DD56F92A2EC6}" type="slidenum">
              <a:rPr lang="en-AU" altLang="en-US"/>
              <a:pPr/>
              <a:t>28</a:t>
            </a:fld>
            <a:endParaRPr lang="en-AU" alt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656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B57C65C-23D7-46A6-930E-C2CE20096BDD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E1A6CD-6C78-43EF-9C18-31BD18A7908B}" type="slidenum">
              <a:rPr lang="en-AU" altLang="en-US"/>
              <a:pPr/>
              <a:t>29</a:t>
            </a:fld>
            <a:endParaRPr lang="en-AU" altLang="en-US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554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358353B-745E-4C4A-AB83-C25A8D724F42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B5CE2-B868-444F-A8BD-E7FE9E9693A9}" type="slidenum">
              <a:rPr lang="en-AU" altLang="en-US"/>
              <a:pPr/>
              <a:t>30</a:t>
            </a:fld>
            <a:endParaRPr lang="en-AU" alt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593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7C6A950-B530-4415-BB57-3A28707DA836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E1252F-3F24-44F8-857D-AA2DBE54F93D}" type="slidenum">
              <a:rPr lang="en-AU" altLang="en-US"/>
              <a:pPr/>
              <a:t>31</a:t>
            </a:fld>
            <a:endParaRPr lang="en-AU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930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DF55411-6148-4218-9591-5714E2D9DA58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E6A902-2549-4484-BBA1-CE76029150EE}" type="slidenum">
              <a:rPr lang="en-AU" altLang="en-US"/>
              <a:pPr/>
              <a:t>32</a:t>
            </a:fld>
            <a:endParaRPr lang="en-AU" alt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06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F6711A2-D1CB-44DA-94D9-24460A38FC9A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BDFA8A-802B-41C0-8048-AA30851900AF}" type="slidenum">
              <a:rPr lang="en-AU" altLang="en-US"/>
              <a:pPr/>
              <a:t>33</a:t>
            </a:fld>
            <a:endParaRPr lang="en-AU" alt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306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FFE8151-E6F0-4609-87B4-9612A5132CE0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C78BC4-2220-4F14-8A82-C7BC2032200A}" type="slidenum">
              <a:rPr lang="en-AU" altLang="en-US"/>
              <a:pPr/>
              <a:t>34</a:t>
            </a:fld>
            <a:endParaRPr lang="en-AU" alt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8975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EBE65D-CB65-44CA-826D-8D0693BFAE14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9EA54-03E6-4D4F-97D1-3BB5064D078E}" type="slidenum">
              <a:rPr lang="en-AU" altLang="en-US"/>
              <a:pPr/>
              <a:t>35</a:t>
            </a:fld>
            <a:endParaRPr lang="en-AU" alt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961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839EC25-23A3-47C3-B898-ADB607EEE7DC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C2A0FA-E6A5-4C57-B0B1-892A78027ED1}" type="slidenum">
              <a:rPr lang="en-AU" altLang="en-US"/>
              <a:pPr/>
              <a:t>36</a:t>
            </a:fld>
            <a:endParaRPr lang="en-AU" alt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362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4CD4D4D-4C7F-4685-89DE-9385E1DF2578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12F41-6494-41A3-8967-6C72C6CEE131}" type="slidenum">
              <a:rPr lang="en-AU" altLang="en-US"/>
              <a:pPr/>
              <a:t>4</a:t>
            </a:fld>
            <a:endParaRPr lang="en-AU" alt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235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226FC94-E9D8-43DA-9F22-79F2015E7ABF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50313B-F0B0-4CC5-A0F1-C1BFDB56F992}" type="slidenum">
              <a:rPr lang="en-AU" altLang="en-US"/>
              <a:pPr/>
              <a:t>37</a:t>
            </a:fld>
            <a:endParaRPr lang="en-AU" alt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7634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6908DA8-5565-4618-8016-906BCC9A8AD7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67BAA7-B0A8-4C24-82CD-B72BFB39B6FF}" type="slidenum">
              <a:rPr lang="en-AU" altLang="en-US"/>
              <a:pPr/>
              <a:t>38</a:t>
            </a:fld>
            <a:endParaRPr lang="en-AU" alt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936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ECAEE87-DD2B-4644-B33A-FBEF6FAE43A2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673123-ECBE-4551-9F7D-AF007B8C8910}" type="slidenum">
              <a:rPr lang="en-AU" altLang="en-US"/>
              <a:pPr/>
              <a:t>39</a:t>
            </a:fld>
            <a:endParaRPr lang="en-AU" alt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8397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C9691F1-9642-432F-86F0-44255C5CBFE0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0A41C3-0707-419D-A86D-D696819FEEC6}" type="slidenum">
              <a:rPr lang="en-AU" altLang="en-US"/>
              <a:pPr/>
              <a:t>40</a:t>
            </a:fld>
            <a:endParaRPr lang="en-AU" alt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042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CEBD4E9-55C1-4647-9C5E-1A60E5C1B14D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3CE93-A4BB-455F-87D0-C6A396E09311}" type="slidenum">
              <a:rPr lang="en-AU" altLang="en-US"/>
              <a:pPr/>
              <a:t>41</a:t>
            </a:fld>
            <a:endParaRPr lang="en-AU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6105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570834B-A358-4E46-BF0F-C267D2FCE82C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4062CF-3095-4B97-9ADD-711F4D6B48E5}" type="slidenum">
              <a:rPr lang="en-AU" altLang="en-US"/>
              <a:pPr/>
              <a:t>42</a:t>
            </a:fld>
            <a:endParaRPr lang="en-AU" alt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5511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51C975F-942D-4BEB-8DFE-EC829017F015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3E161B-96A4-4A7E-A23A-DFD0346A969E}" type="slidenum">
              <a:rPr lang="en-AU" altLang="en-US"/>
              <a:pPr/>
              <a:t>43</a:t>
            </a:fld>
            <a:endParaRPr lang="en-AU" altLang="en-U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67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4EE912D-B10B-45DD-8314-9FD645D91F73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E73CD2-512E-4D4D-8E34-90A812F7E7F8}" type="slidenum">
              <a:rPr lang="en-AU" altLang="en-US"/>
              <a:pPr/>
              <a:t>44</a:t>
            </a:fld>
            <a:endParaRPr lang="en-AU" alt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444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97DEE17-F2CC-4C9A-8927-7F5A72718D1E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A3D9F-DCA4-4C2D-AD01-31838BACC2C9}" type="slidenum">
              <a:rPr lang="en-AU" altLang="en-US"/>
              <a:pPr/>
              <a:t>45</a:t>
            </a:fld>
            <a:endParaRPr lang="en-AU" alt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0670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8FFB5B3-4C5B-4FBA-B69A-844FB8B5C981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83B42B-DF7D-441E-A9A5-5521B66FD62C}" type="slidenum">
              <a:rPr lang="en-AU" altLang="en-US"/>
              <a:pPr/>
              <a:t>46</a:t>
            </a:fld>
            <a:endParaRPr lang="en-AU" alt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20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B8E49AF-2485-4B09-A7D5-30664D97E224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AC2C6-356E-4970-B2D9-760E4537B9C2}" type="slidenum">
              <a:rPr lang="en-AU" altLang="en-US"/>
              <a:pPr/>
              <a:t>5</a:t>
            </a:fld>
            <a:endParaRPr lang="en-AU" altLang="en-U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0937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5A82355-4039-4914-8B6B-E83FC08FD7F4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FA1A46-E563-4CD1-9B2E-7FCBB13E7EAA}" type="slidenum">
              <a:rPr lang="en-AU" altLang="en-US"/>
              <a:pPr/>
              <a:t>47</a:t>
            </a:fld>
            <a:endParaRPr lang="en-AU" alt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263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01580D5-B57C-4AAE-AA3A-F0B05419B20A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6DFD06-A6D0-4C28-998A-4DA7E16B5317}" type="slidenum">
              <a:rPr lang="en-AU" altLang="en-US"/>
              <a:pPr/>
              <a:t>48</a:t>
            </a:fld>
            <a:endParaRPr lang="en-AU" alt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009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3C30F7A-BBC0-4DA1-AC30-71B1CDC6EA4F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AF343B-194C-4360-B440-59912BBD18D9}" type="slidenum">
              <a:rPr lang="en-AU" altLang="en-US"/>
              <a:pPr/>
              <a:t>49</a:t>
            </a:fld>
            <a:endParaRPr lang="en-AU" alt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912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4F01F2A-5045-45C4-B7C6-66649D313A15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D17182-5235-437F-A649-49B6F17578F9}" type="slidenum">
              <a:rPr lang="en-AU" altLang="en-US"/>
              <a:pPr/>
              <a:t>50</a:t>
            </a:fld>
            <a:endParaRPr lang="en-AU" alt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17812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BF46C97-F98E-45D2-8CC5-E2805C80BA25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5B3C22-D458-46D1-AD95-010B4F39AE50}" type="slidenum">
              <a:rPr lang="en-AU" altLang="en-US"/>
              <a:pPr/>
              <a:t>51</a:t>
            </a:fld>
            <a:endParaRPr lang="en-AU" alt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199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8599072-1BE5-4FF7-BFC3-41628CCB50C5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C1FC23-4F1B-4465-A9F2-7EA7E63976DE}" type="slidenum">
              <a:rPr lang="en-AU" altLang="en-US"/>
              <a:pPr/>
              <a:t>82</a:t>
            </a:fld>
            <a:endParaRPr lang="en-AU" alt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7299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215F4D9-90B2-40D8-A0D6-02A0A5F8475D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14BA4D-DA7A-4370-B838-B495031A60DF}" type="slidenum">
              <a:rPr lang="en-AU" altLang="en-US"/>
              <a:pPr/>
              <a:t>83</a:t>
            </a:fld>
            <a:endParaRPr lang="en-AU" altLang="en-US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209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8F5AB8D-DFB7-49AF-A02F-153C4760CD4D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ABA6E9-D347-4011-8696-49ACFE34200A}" type="slidenum">
              <a:rPr lang="en-AU" altLang="en-US"/>
              <a:pPr/>
              <a:t>84</a:t>
            </a:fld>
            <a:endParaRPr lang="en-AU" alt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0225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CDA7FAF-2F44-4F21-8803-586C932A0CBC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6E44D-430B-4764-AA2D-E133F930C6B9}" type="slidenum">
              <a:rPr lang="en-AU" altLang="en-US"/>
              <a:pPr/>
              <a:t>85</a:t>
            </a:fld>
            <a:endParaRPr lang="en-AU" alt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066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A6DC5E2-BC59-4D25-BCB5-D9BAF614A7CE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17AFDF-C8FA-4AE2-9FFA-9DA42ACE20B0}" type="slidenum">
              <a:rPr lang="en-AU" altLang="en-US"/>
              <a:pPr/>
              <a:t>86</a:t>
            </a:fld>
            <a:endParaRPr lang="en-AU" alt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537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C1E5000-DB34-4F22-A01C-5ED72C6948ED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EA4AB2-0A23-481B-A143-7E0D1DB4B84F}" type="slidenum">
              <a:rPr lang="en-AU" altLang="en-US"/>
              <a:pPr/>
              <a:t>11</a:t>
            </a:fld>
            <a:endParaRPr lang="en-AU" altLang="en-US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1150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74AB2E0-78CD-4166-B5F9-69D18FF1C124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ECF05E-9810-429A-B87C-997943AAC11A}" type="slidenum">
              <a:rPr lang="en-AU" altLang="en-US"/>
              <a:pPr/>
              <a:t>87</a:t>
            </a:fld>
            <a:endParaRPr lang="en-AU" alt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16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2872B02-6642-4855-9292-A950A409A152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703D1A-ED9F-41CB-87A4-872A1FA1F6A3}" type="slidenum">
              <a:rPr lang="en-AU" altLang="en-US"/>
              <a:pPr/>
              <a:t>88</a:t>
            </a:fld>
            <a:endParaRPr lang="en-AU" altLang="en-US"/>
          </a:p>
        </p:txBody>
      </p:sp>
      <p:sp>
        <p:nvSpPr>
          <p:cNvPr id="38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05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6C1F310-4CAE-45EC-8DAE-3320A4EC0B82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1E85D-D74A-4391-A688-75D725CB5C32}" type="slidenum">
              <a:rPr lang="en-AU" altLang="en-US"/>
              <a:pPr/>
              <a:t>12</a:t>
            </a:fld>
            <a:endParaRPr lang="en-AU" alt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687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246044-1085-4814-A442-89BA02D37287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C71F8-7E97-4B39-BA7B-D68DED291BEE}" type="slidenum">
              <a:rPr lang="en-AU" altLang="en-US"/>
              <a:pPr/>
              <a:t>13</a:t>
            </a:fld>
            <a:endParaRPr lang="en-AU" altLang="en-U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10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1747B5A-83CC-4628-A5A3-ECA0CCB43765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EB74C2-0551-4B72-B84F-EA67E4D2EA72}" type="slidenum">
              <a:rPr lang="en-AU" altLang="en-US"/>
              <a:pPr/>
              <a:t>14</a:t>
            </a:fld>
            <a:endParaRPr lang="en-AU" altLang="en-US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995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6C4DCC2-3CBF-4C4E-ABC4-1134FCB7E2D4}" type="datetime3">
              <a:rPr lang="en-AU" altLang="en-US"/>
              <a:pPr/>
              <a:t>22 March, 2017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5 — Large and Fast: Exploiting Memory Hierarchy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29F7EA-B97B-4FEA-B48E-35D9FD75D4FB}" type="slidenum">
              <a:rPr lang="en-AU" altLang="en-US"/>
              <a:pPr/>
              <a:t>15</a:t>
            </a:fld>
            <a:endParaRPr lang="en-AU" alt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86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692275" y="6381750"/>
            <a:ext cx="7272338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5 — Large and Fast: Exploiting Memory Hierarchy — </a:t>
            </a:r>
            <a:fld id="{981DE088-FB72-40F3-87D2-6EA5F4A9FFD4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8826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2160	</a:t>
            </a:r>
            <a:br>
              <a:rPr lang="en-US" dirty="0"/>
            </a:br>
            <a:r>
              <a:rPr lang="en-US" dirty="0"/>
              <a:t>Memory Hierarchy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946002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Memory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Disk composed of platters</a:t>
            </a:r>
          </a:p>
          <a:p>
            <a:r>
              <a:rPr lang="en-US" dirty="0"/>
              <a:t>Top and bottom of platter hold data</a:t>
            </a:r>
          </a:p>
          <a:p>
            <a:r>
              <a:rPr lang="en-US" dirty="0"/>
              <a:t>Access time composed of seek time and rotational latency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25538"/>
            <a:ext cx="4045200" cy="51316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382</a:t>
            </a:r>
          </a:p>
        </p:txBody>
      </p:sp>
    </p:spTree>
    <p:extLst>
      <p:ext uri="{BB962C8B-B14F-4D97-AF65-F5344CB8AC3E}">
        <p14:creationId xmlns:p14="http://schemas.microsoft.com/office/powerpoint/2010/main" val="48018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35520C7A-4394-4F84-800D-EE058697624B}" type="slidenum">
              <a:rPr lang="en-AU" altLang="en-US"/>
              <a:pPr/>
              <a:t>11</a:t>
            </a:fld>
            <a:endParaRPr lang="en-AU" altLang="en-US"/>
          </a:p>
        </p:txBody>
      </p:sp>
      <p:pic>
        <p:nvPicPr>
          <p:cNvPr id="248842" name="Picture 10" descr="f05-0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429000"/>
            <a:ext cx="374332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83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Memory</a:t>
            </a:r>
            <a:endParaRPr lang="en-AU" altLang="en-US"/>
          </a:p>
        </p:txBody>
      </p:sp>
      <p:sp>
        <p:nvSpPr>
          <p:cNvPr id="24884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76475"/>
          </a:xfrm>
        </p:spPr>
        <p:txBody>
          <a:bodyPr/>
          <a:lstStyle/>
          <a:p>
            <a:r>
              <a:rPr lang="en-US" altLang="en-US"/>
              <a:t>Cache memory</a:t>
            </a:r>
          </a:p>
          <a:p>
            <a:pPr lvl="1"/>
            <a:r>
              <a:rPr lang="en-US" altLang="en-US"/>
              <a:t>The level of the memory hierarchy closest to the CPU</a:t>
            </a:r>
          </a:p>
          <a:p>
            <a:r>
              <a:rPr lang="en-US" altLang="en-US"/>
              <a:t>Given accesses X</a:t>
            </a:r>
            <a:r>
              <a:rPr lang="en-US" altLang="en-US" baseline="-25000"/>
              <a:t>1</a:t>
            </a:r>
            <a:r>
              <a:rPr lang="en-US" altLang="en-US"/>
              <a:t>, …, X</a:t>
            </a:r>
            <a:r>
              <a:rPr lang="en-US" altLang="en-US" baseline="-25000"/>
              <a:t>n–1</a:t>
            </a:r>
            <a:r>
              <a:rPr lang="en-US" altLang="en-US"/>
              <a:t>, X</a:t>
            </a:r>
            <a:r>
              <a:rPr lang="en-US" altLang="en-US" baseline="-25000"/>
              <a:t>n</a:t>
            </a:r>
            <a:endParaRPr lang="en-AU" altLang="en-US" baseline="-25000"/>
          </a:p>
        </p:txBody>
      </p:sp>
      <p:sp>
        <p:nvSpPr>
          <p:cNvPr id="248836" name="Text Box 4"/>
          <p:cNvSpPr txBox="1">
            <a:spLocks noChangeArrowheads="1"/>
          </p:cNvSpPr>
          <p:nvPr/>
        </p:nvSpPr>
        <p:spPr bwMode="auto">
          <a:xfrm rot="5400000">
            <a:off x="7503319" y="1273969"/>
            <a:ext cx="2914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§5.2 The Basics of Caches</a:t>
            </a:r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5148263" y="3789363"/>
            <a:ext cx="3811587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/>
              <a:t>How do we know if the data is present?</a:t>
            </a:r>
          </a:p>
          <a:p>
            <a:pPr eaLnBrk="1" hangingPunct="1"/>
            <a:r>
              <a:rPr lang="en-US" altLang="en-US" sz="2800"/>
              <a:t>Where do we look?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385</a:t>
            </a:r>
          </a:p>
        </p:txBody>
      </p:sp>
    </p:spTree>
    <p:extLst>
      <p:ext uri="{BB962C8B-B14F-4D97-AF65-F5344CB8AC3E}">
        <p14:creationId xmlns:p14="http://schemas.microsoft.com/office/powerpoint/2010/main" val="353335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A00E5DF1-C4CD-4D72-A58D-67541D8CDC75}" type="slidenum">
              <a:rPr lang="en-AU" altLang="en-US"/>
              <a:pPr/>
              <a:t>12</a:t>
            </a:fld>
            <a:endParaRPr lang="en-AU" altLang="en-US"/>
          </a:p>
        </p:txBody>
      </p:sp>
      <p:pic>
        <p:nvPicPr>
          <p:cNvPr id="250889" name="Picture 9" descr="f05-05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922588"/>
            <a:ext cx="4692650" cy="33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8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Mapped Cache</a:t>
            </a:r>
            <a:endParaRPr lang="en-AU" altLang="en-US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01812"/>
          </a:xfrm>
        </p:spPr>
        <p:txBody>
          <a:bodyPr/>
          <a:lstStyle/>
          <a:p>
            <a:r>
              <a:rPr lang="en-US" altLang="en-US"/>
              <a:t>Location determined by address</a:t>
            </a:r>
          </a:p>
          <a:p>
            <a:r>
              <a:rPr lang="en-US" altLang="en-US"/>
              <a:t>Direct mapped: only one choice</a:t>
            </a:r>
          </a:p>
          <a:p>
            <a:pPr lvl="1"/>
            <a:r>
              <a:rPr lang="en-US" altLang="en-US"/>
              <a:t>(Block address) modulo (#Blocks in cache)</a:t>
            </a:r>
            <a:endParaRPr lang="en-AU" altLang="en-US"/>
          </a:p>
        </p:txBody>
      </p:sp>
      <p:sp>
        <p:nvSpPr>
          <p:cNvPr id="250885" name="Rectangle 5"/>
          <p:cNvSpPr>
            <a:spLocks noChangeArrowheads="1"/>
          </p:cNvSpPr>
          <p:nvPr/>
        </p:nvSpPr>
        <p:spPr bwMode="auto">
          <a:xfrm>
            <a:off x="6084888" y="3789363"/>
            <a:ext cx="2803525" cy="25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/>
              <a:t>#Blocks is a power of 2</a:t>
            </a:r>
          </a:p>
          <a:p>
            <a:pPr eaLnBrk="1" hangingPunct="1"/>
            <a:r>
              <a:rPr lang="en-US" altLang="en-US" sz="2800"/>
              <a:t>Use low-order address bits</a:t>
            </a:r>
            <a:endParaRPr lang="en-AU" alt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385</a:t>
            </a:r>
          </a:p>
        </p:txBody>
      </p:sp>
    </p:spTree>
    <p:extLst>
      <p:ext uri="{BB962C8B-B14F-4D97-AF65-F5344CB8AC3E}">
        <p14:creationId xmlns:p14="http://schemas.microsoft.com/office/powerpoint/2010/main" val="57189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32D20435-A586-4D78-92F4-CD116126E488}" type="slidenum">
              <a:rPr lang="en-AU" altLang="en-US"/>
              <a:pPr/>
              <a:t>13</a:t>
            </a:fld>
            <a:endParaRPr lang="en-AU" altLang="en-US"/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Tags and Valid Bits</a:t>
            </a:r>
            <a:endParaRPr lang="en-AU" altLang="en-US"/>
          </a:p>
        </p:txBody>
      </p:sp>
      <p:sp>
        <p:nvSpPr>
          <p:cNvPr id="2529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How do we know which particular block is stored in a cache location?</a:t>
            </a:r>
          </a:p>
          <a:p>
            <a:pPr lvl="1"/>
            <a:r>
              <a:rPr lang="en-US" altLang="en-US"/>
              <a:t>Store block address as well as the data</a:t>
            </a:r>
          </a:p>
          <a:p>
            <a:pPr lvl="1"/>
            <a:r>
              <a:rPr lang="en-US" altLang="en-US"/>
              <a:t>Actually, only need the high-order bits</a:t>
            </a:r>
          </a:p>
          <a:p>
            <a:pPr lvl="1"/>
            <a:r>
              <a:rPr lang="en-US" altLang="en-US"/>
              <a:t>Called the tag</a:t>
            </a:r>
          </a:p>
          <a:p>
            <a:r>
              <a:rPr lang="en-US" altLang="en-US"/>
              <a:t>What if there is no data in a location?</a:t>
            </a:r>
          </a:p>
          <a:p>
            <a:pPr lvl="1"/>
            <a:r>
              <a:rPr lang="en-US" altLang="en-US"/>
              <a:t>Valid bit: 1 = present, 0 = not present</a:t>
            </a:r>
          </a:p>
          <a:p>
            <a:pPr lvl="1"/>
            <a:r>
              <a:rPr lang="en-US" altLang="en-US"/>
              <a:t>Initially 0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6864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31686092-21F1-4FFB-984C-6028BB563E61}" type="slidenum">
              <a:rPr lang="en-AU" altLang="en-US"/>
              <a:pPr/>
              <a:t>14</a:t>
            </a:fld>
            <a:endParaRPr lang="en-AU" altLang="en-US"/>
          </a:p>
        </p:txBody>
      </p:sp>
      <p:sp>
        <p:nvSpPr>
          <p:cNvPr id="255032" name="Rectangle 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Example</a:t>
            </a:r>
            <a:endParaRPr lang="en-AU" altLang="en-US"/>
          </a:p>
        </p:txBody>
      </p:sp>
      <p:sp>
        <p:nvSpPr>
          <p:cNvPr id="255033" name="Rectangle 5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38262"/>
          </a:xfrm>
        </p:spPr>
        <p:txBody>
          <a:bodyPr/>
          <a:lstStyle/>
          <a:p>
            <a:r>
              <a:rPr lang="en-US" altLang="en-US"/>
              <a:t>8-blocks, 1 word/block, direct mapped</a:t>
            </a:r>
          </a:p>
          <a:p>
            <a:r>
              <a:rPr lang="en-US" altLang="en-US"/>
              <a:t>Initial state</a:t>
            </a:r>
            <a:endParaRPr lang="en-AU" altLang="en-US"/>
          </a:p>
        </p:txBody>
      </p:sp>
      <p:graphicFrame>
        <p:nvGraphicFramePr>
          <p:cNvPr id="254980" name="Group 4"/>
          <p:cNvGraphicFramePr>
            <a:graphicFrameLocks noGrp="1"/>
          </p:cNvGraphicFramePr>
          <p:nvPr/>
        </p:nvGraphicFramePr>
        <p:xfrm>
          <a:off x="1547813" y="2924175"/>
          <a:ext cx="6096000" cy="329184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76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B6D12B40-F9C0-4F6F-98A5-B93D3CB54728}" type="slidenum">
              <a:rPr lang="en-AU" altLang="en-US"/>
              <a:pPr/>
              <a:t>15</a:t>
            </a:fld>
            <a:endParaRPr lang="en-AU" altLang="en-US"/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57027" name="Group 3"/>
          <p:cNvGraphicFramePr>
            <a:graphicFrameLocks noGrp="1"/>
          </p:cNvGraphicFramePr>
          <p:nvPr/>
        </p:nvGraphicFramePr>
        <p:xfrm>
          <a:off x="1547813" y="2924175"/>
          <a:ext cx="6096000" cy="329184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7079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38440"/>
              </p:ext>
            </p:extLst>
          </p:nvPr>
        </p:nvGraphicFramePr>
        <p:xfrm>
          <a:off x="1547813" y="1320800"/>
          <a:ext cx="6072187" cy="731520"/>
        </p:xfrm>
        <a:graphic>
          <a:graphicData uri="http://schemas.openxmlformats.org/drawingml/2006/table">
            <a:tbl>
              <a:tblPr/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Dec word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addr</a:t>
                      </a:r>
                      <a:endParaRPr kumimoji="0" lang="en-AU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386</a:t>
            </a:r>
          </a:p>
        </p:txBody>
      </p:sp>
    </p:spTree>
    <p:extLst>
      <p:ext uri="{BB962C8B-B14F-4D97-AF65-F5344CB8AC3E}">
        <p14:creationId xmlns:p14="http://schemas.microsoft.com/office/powerpoint/2010/main" val="68499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E63FF266-8A56-4E05-9CCD-BDC1BFC9B755}" type="slidenum">
              <a:rPr lang="en-AU" altLang="en-US"/>
              <a:pPr/>
              <a:t>16</a:t>
            </a:fld>
            <a:endParaRPr lang="en-AU" altLang="en-US"/>
          </a:p>
        </p:txBody>
      </p:sp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59075" name="Group 3"/>
          <p:cNvGraphicFramePr>
            <a:graphicFrameLocks noGrp="1"/>
          </p:cNvGraphicFramePr>
          <p:nvPr/>
        </p:nvGraphicFramePr>
        <p:xfrm>
          <a:off x="1547813" y="2924175"/>
          <a:ext cx="6096000" cy="329184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9127" name="Group 55"/>
          <p:cNvGraphicFramePr>
            <a:graphicFrameLocks noGrp="1"/>
          </p:cNvGraphicFramePr>
          <p:nvPr/>
        </p:nvGraphicFramePr>
        <p:xfrm>
          <a:off x="1547813" y="1320800"/>
          <a:ext cx="6072187" cy="731520"/>
        </p:xfrm>
        <a:graphic>
          <a:graphicData uri="http://schemas.openxmlformats.org/drawingml/2006/table">
            <a:tbl>
              <a:tblPr/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11 010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294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86930B6A-B0ED-4A8B-A0AE-8F946C7DC79B}" type="slidenum">
              <a:rPr lang="en-AU" altLang="en-US"/>
              <a:pPr/>
              <a:t>17</a:t>
            </a:fld>
            <a:endParaRPr lang="en-AU" altLang="en-US"/>
          </a:p>
        </p:txBody>
      </p:sp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61123" name="Group 3"/>
          <p:cNvGraphicFramePr>
            <a:graphicFrameLocks noGrp="1"/>
          </p:cNvGraphicFramePr>
          <p:nvPr/>
        </p:nvGraphicFramePr>
        <p:xfrm>
          <a:off x="1547813" y="2924175"/>
          <a:ext cx="6096000" cy="329184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61175" name="Group 55"/>
          <p:cNvGraphicFramePr>
            <a:graphicFrameLocks noGrp="1"/>
          </p:cNvGraphicFramePr>
          <p:nvPr/>
        </p:nvGraphicFramePr>
        <p:xfrm>
          <a:off x="1547813" y="1320800"/>
          <a:ext cx="6072187" cy="1097280"/>
        </p:xfrm>
        <a:graphic>
          <a:graphicData uri="http://schemas.openxmlformats.org/drawingml/2006/table">
            <a:tbl>
              <a:tblPr/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11 010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3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36B02E70-9E8C-4571-95B5-FF5DD4F96197}" type="slidenum">
              <a:rPr lang="en-AU" altLang="en-US"/>
              <a:pPr/>
              <a:t>18</a:t>
            </a:fld>
            <a:endParaRPr lang="en-AU" altLang="en-US"/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1547813" y="2924175"/>
          <a:ext cx="6096000" cy="329184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Mem[10000]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Mem[00011]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63223" name="Group 55"/>
          <p:cNvGraphicFramePr>
            <a:graphicFrameLocks noGrp="1"/>
          </p:cNvGraphicFramePr>
          <p:nvPr/>
        </p:nvGraphicFramePr>
        <p:xfrm>
          <a:off x="1547813" y="1320800"/>
          <a:ext cx="6072187" cy="1463040"/>
        </p:xfrm>
        <a:graphic>
          <a:graphicData uri="http://schemas.openxmlformats.org/drawingml/2006/table">
            <a:tbl>
              <a:tblPr/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00 011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0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D4AD4933-D5BA-4ED6-A7C8-89F099B80C7E}" type="slidenum">
              <a:rPr lang="en-AU" altLang="en-US"/>
              <a:pPr/>
              <a:t>19</a:t>
            </a:fld>
            <a:endParaRPr lang="en-AU" altLang="en-US"/>
          </a:p>
        </p:txBody>
      </p:sp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1547813" y="2924175"/>
          <a:ext cx="6096000" cy="329184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6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Mem[10000]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Mem[10010]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Mem[00011]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65271" name="Group 55"/>
          <p:cNvGraphicFramePr>
            <a:graphicFrameLocks noGrp="1"/>
          </p:cNvGraphicFramePr>
          <p:nvPr/>
        </p:nvGraphicFramePr>
        <p:xfrm>
          <a:off x="1547813" y="1320800"/>
          <a:ext cx="6072187" cy="731520"/>
        </p:xfrm>
        <a:graphic>
          <a:graphicData uri="http://schemas.openxmlformats.org/drawingml/2006/table">
            <a:tbl>
              <a:tblPr/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66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9A8FA471-242D-4575-84AD-38D37CC3DB39}" type="slidenum">
              <a:rPr lang="en-AU" altLang="en-US"/>
              <a:pPr/>
              <a:t>2</a:t>
            </a:fld>
            <a:endParaRPr lang="en-AU" altLang="en-US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Technology</a:t>
            </a:r>
            <a:endParaRPr lang="en-AU" altLang="en-US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Static RAM (SRAM)</a:t>
            </a:r>
          </a:p>
          <a:p>
            <a:pPr lvl="1"/>
            <a:r>
              <a:rPr lang="en-US" altLang="en-US" dirty="0"/>
              <a:t>0.5ns – 2.5ns, $2000 – $5000 per GB (2014 $1000/GB)</a:t>
            </a:r>
          </a:p>
          <a:p>
            <a:r>
              <a:rPr lang="en-US" altLang="en-US" dirty="0"/>
              <a:t>Dynamic RAM (DRAM)</a:t>
            </a:r>
          </a:p>
          <a:p>
            <a:pPr lvl="1"/>
            <a:r>
              <a:rPr lang="en-US" altLang="en-US" dirty="0"/>
              <a:t>50ns – 70ns, $20 – $75 per GB (2014 $8/GB)</a:t>
            </a:r>
          </a:p>
          <a:p>
            <a:r>
              <a:rPr lang="en-US" altLang="en-US" dirty="0"/>
              <a:t>USB Flash </a:t>
            </a:r>
          </a:p>
          <a:p>
            <a:pPr lvl="1"/>
            <a:r>
              <a:rPr lang="en-US" altLang="en-US" dirty="0"/>
              <a:t>30ns – 60 ns, (2014 $0.94/GB)</a:t>
            </a:r>
          </a:p>
          <a:p>
            <a:r>
              <a:rPr lang="en-US" altLang="en-US" dirty="0"/>
              <a:t>Magnetic disk</a:t>
            </a:r>
          </a:p>
          <a:p>
            <a:pPr lvl="1"/>
            <a:r>
              <a:rPr lang="en-US" altLang="en-US" dirty="0"/>
              <a:t>5ms – 20ms, $0.20 – $2 per GB (2014 $0.04/GB)</a:t>
            </a:r>
          </a:p>
          <a:p>
            <a:r>
              <a:rPr lang="en-US" altLang="en-US" dirty="0"/>
              <a:t>Ideal memory</a:t>
            </a:r>
          </a:p>
          <a:p>
            <a:pPr lvl="1"/>
            <a:r>
              <a:rPr lang="en-US" altLang="en-US" dirty="0"/>
              <a:t>Access time of SRAM</a:t>
            </a:r>
          </a:p>
          <a:p>
            <a:pPr lvl="1"/>
            <a:r>
              <a:rPr lang="en-US" altLang="en-US" dirty="0"/>
              <a:t>Capacity and cost/GB of disk</a:t>
            </a:r>
          </a:p>
        </p:txBody>
      </p:sp>
      <p:sp>
        <p:nvSpPr>
          <p:cNvPr id="240644" name="Text Box 4"/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§5.1 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</a:t>
            </a:r>
          </a:p>
        </p:txBody>
      </p:sp>
    </p:spTree>
    <p:extLst>
      <p:ext uri="{BB962C8B-B14F-4D97-AF65-F5344CB8AC3E}">
        <p14:creationId xmlns:p14="http://schemas.microsoft.com/office/powerpoint/2010/main" val="2778991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9E85E1A9-294D-43E7-8D55-73E9FDCEDB9A}" type="slidenum">
              <a:rPr lang="en-AU" altLang="en-US"/>
              <a:pPr/>
              <a:t>20</a:t>
            </a:fld>
            <a:endParaRPr lang="en-AU" altLang="en-US"/>
          </a:p>
        </p:txBody>
      </p:sp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Subdivision</a:t>
            </a:r>
            <a:endParaRPr lang="en-AU" altLang="en-US"/>
          </a:p>
        </p:txBody>
      </p:sp>
      <p:pic>
        <p:nvPicPr>
          <p:cNvPr id="267268" name="Picture 4" descr="f05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268413"/>
            <a:ext cx="5040313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389</a:t>
            </a:r>
          </a:p>
        </p:txBody>
      </p:sp>
    </p:spTree>
    <p:extLst>
      <p:ext uri="{BB962C8B-B14F-4D97-AF65-F5344CB8AC3E}">
        <p14:creationId xmlns:p14="http://schemas.microsoft.com/office/powerpoint/2010/main" val="638202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9A4F3FA8-BC00-4859-BDA1-B18E8DFE6E48}" type="slidenum">
              <a:rPr lang="en-AU" altLang="en-US"/>
              <a:pPr/>
              <a:t>21</a:t>
            </a:fld>
            <a:endParaRPr lang="en-AU" altLang="en-US"/>
          </a:p>
        </p:txBody>
      </p:sp>
      <p:sp>
        <p:nvSpPr>
          <p:cNvPr id="269328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Larger Block Size</a:t>
            </a:r>
            <a:endParaRPr lang="en-AU" altLang="en-US"/>
          </a:p>
        </p:txBody>
      </p:sp>
      <p:sp>
        <p:nvSpPr>
          <p:cNvPr id="26932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19400"/>
          </a:xfrm>
        </p:spPr>
        <p:txBody>
          <a:bodyPr/>
          <a:lstStyle/>
          <a:p>
            <a:r>
              <a:rPr lang="en-US" altLang="en-US"/>
              <a:t>64 blocks, 16 bytes/block</a:t>
            </a:r>
          </a:p>
          <a:p>
            <a:pPr lvl="1"/>
            <a:r>
              <a:rPr lang="en-US" altLang="en-US"/>
              <a:t>To what block number does address 1200 map?</a:t>
            </a:r>
          </a:p>
          <a:p>
            <a:r>
              <a:rPr lang="en-US" altLang="en-US"/>
              <a:t>Block address = </a:t>
            </a:r>
            <a:r>
              <a:rPr lang="en-US" altLang="en-US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</a:t>
            </a:r>
            <a:r>
              <a:rPr lang="en-US" altLang="en-US"/>
              <a:t>1200/16</a:t>
            </a:r>
            <a:r>
              <a:rPr lang="en-US" altLang="en-US">
                <a:sym typeface="Symbol" pitchFamily="18" charset="2"/>
              </a:rPr>
              <a:t></a:t>
            </a:r>
            <a:r>
              <a:rPr lang="en-US" altLang="en-US"/>
              <a:t> = 75</a:t>
            </a:r>
          </a:p>
          <a:p>
            <a:r>
              <a:rPr lang="en-US" altLang="en-US"/>
              <a:t>Block number = 75 modulo 64 = 11</a:t>
            </a:r>
            <a:endParaRPr lang="en-AU" altLang="en-US"/>
          </a:p>
        </p:txBody>
      </p:sp>
      <p:grpSp>
        <p:nvGrpSpPr>
          <p:cNvPr id="269330" name="Group 18"/>
          <p:cNvGrpSpPr>
            <a:grpSpLocks/>
          </p:cNvGrpSpPr>
          <p:nvPr/>
        </p:nvGrpSpPr>
        <p:grpSpPr bwMode="auto">
          <a:xfrm>
            <a:off x="1619250" y="4221163"/>
            <a:ext cx="5226050" cy="1104900"/>
            <a:chOff x="1228" y="2755"/>
            <a:chExt cx="3292" cy="696"/>
          </a:xfrm>
        </p:grpSpPr>
        <p:sp>
          <p:nvSpPr>
            <p:cNvPr id="269316" name="Rectangle 4"/>
            <p:cNvSpPr>
              <a:spLocks noChangeArrowheads="1"/>
            </p:cNvSpPr>
            <p:nvPr/>
          </p:nvSpPr>
          <p:spPr bwMode="auto">
            <a:xfrm>
              <a:off x="1247" y="2976"/>
              <a:ext cx="1724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/>
                <a:t>Tag</a:t>
              </a:r>
              <a:endParaRPr lang="en-AU" altLang="en-US" sz="2400"/>
            </a:p>
          </p:txBody>
        </p:sp>
        <p:sp>
          <p:nvSpPr>
            <p:cNvPr id="269317" name="Rectangle 5"/>
            <p:cNvSpPr>
              <a:spLocks noChangeArrowheads="1"/>
            </p:cNvSpPr>
            <p:nvPr/>
          </p:nvSpPr>
          <p:spPr bwMode="auto">
            <a:xfrm>
              <a:off x="2971" y="2976"/>
              <a:ext cx="862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/>
                <a:t>Index</a:t>
              </a:r>
              <a:endParaRPr lang="en-AU" altLang="en-US" sz="2400"/>
            </a:p>
          </p:txBody>
        </p:sp>
        <p:sp>
          <p:nvSpPr>
            <p:cNvPr id="269318" name="Rectangle 6"/>
            <p:cNvSpPr>
              <a:spLocks noChangeArrowheads="1"/>
            </p:cNvSpPr>
            <p:nvPr/>
          </p:nvSpPr>
          <p:spPr bwMode="auto">
            <a:xfrm>
              <a:off x="3833" y="2976"/>
              <a:ext cx="635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2400"/>
                <a:t>Offset</a:t>
              </a:r>
              <a:endParaRPr lang="en-AU" altLang="en-US" sz="2400"/>
            </a:p>
          </p:txBody>
        </p:sp>
        <p:sp>
          <p:nvSpPr>
            <p:cNvPr id="269319" name="Text Box 7"/>
            <p:cNvSpPr txBox="1">
              <a:spLocks noChangeArrowheads="1"/>
            </p:cNvSpPr>
            <p:nvPr/>
          </p:nvSpPr>
          <p:spPr bwMode="auto">
            <a:xfrm>
              <a:off x="4324" y="275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0</a:t>
              </a:r>
              <a:endParaRPr lang="en-AU" altLang="en-US"/>
            </a:p>
          </p:txBody>
        </p:sp>
        <p:sp>
          <p:nvSpPr>
            <p:cNvPr id="269320" name="Text Box 8"/>
            <p:cNvSpPr txBox="1">
              <a:spLocks noChangeArrowheads="1"/>
            </p:cNvSpPr>
            <p:nvPr/>
          </p:nvSpPr>
          <p:spPr bwMode="auto">
            <a:xfrm>
              <a:off x="3825" y="275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3</a:t>
              </a:r>
              <a:endParaRPr lang="en-AU" altLang="en-US"/>
            </a:p>
          </p:txBody>
        </p:sp>
        <p:sp>
          <p:nvSpPr>
            <p:cNvPr id="269321" name="Text Box 9"/>
            <p:cNvSpPr txBox="1">
              <a:spLocks noChangeArrowheads="1"/>
            </p:cNvSpPr>
            <p:nvPr/>
          </p:nvSpPr>
          <p:spPr bwMode="auto">
            <a:xfrm>
              <a:off x="3602" y="275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4</a:t>
              </a:r>
              <a:endParaRPr lang="en-AU" altLang="en-US"/>
            </a:p>
          </p:txBody>
        </p:sp>
        <p:sp>
          <p:nvSpPr>
            <p:cNvPr id="269322" name="Text Box 10"/>
            <p:cNvSpPr txBox="1">
              <a:spLocks noChangeArrowheads="1"/>
            </p:cNvSpPr>
            <p:nvPr/>
          </p:nvSpPr>
          <p:spPr bwMode="auto">
            <a:xfrm>
              <a:off x="2963" y="275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9</a:t>
              </a:r>
              <a:endParaRPr lang="en-AU" altLang="en-US"/>
            </a:p>
          </p:txBody>
        </p:sp>
        <p:sp>
          <p:nvSpPr>
            <p:cNvPr id="269323" name="Text Box 11"/>
            <p:cNvSpPr txBox="1">
              <a:spLocks noChangeArrowheads="1"/>
            </p:cNvSpPr>
            <p:nvPr/>
          </p:nvSpPr>
          <p:spPr bwMode="auto">
            <a:xfrm>
              <a:off x="2740" y="2755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10</a:t>
              </a:r>
              <a:endParaRPr lang="en-AU" altLang="en-US"/>
            </a:p>
          </p:txBody>
        </p: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1228" y="2755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31</a:t>
              </a:r>
              <a:endParaRPr lang="en-AU" altLang="en-US"/>
            </a:p>
          </p:txBody>
        </p:sp>
        <p:sp>
          <p:nvSpPr>
            <p:cNvPr id="269325" name="Text Box 13"/>
            <p:cNvSpPr txBox="1">
              <a:spLocks noChangeArrowheads="1"/>
            </p:cNvSpPr>
            <p:nvPr/>
          </p:nvSpPr>
          <p:spPr bwMode="auto">
            <a:xfrm>
              <a:off x="3919" y="3220"/>
              <a:ext cx="4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4 bits</a:t>
              </a:r>
              <a:endParaRPr lang="en-AU" altLang="en-US"/>
            </a:p>
          </p:txBody>
        </p:sp>
        <p:sp>
          <p:nvSpPr>
            <p:cNvPr id="269326" name="Text Box 14"/>
            <p:cNvSpPr txBox="1">
              <a:spLocks noChangeArrowheads="1"/>
            </p:cNvSpPr>
            <p:nvPr/>
          </p:nvSpPr>
          <p:spPr bwMode="auto">
            <a:xfrm>
              <a:off x="3162" y="3220"/>
              <a:ext cx="4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6 bits</a:t>
              </a:r>
              <a:endParaRPr lang="en-AU" altLang="en-US"/>
            </a:p>
          </p:txBody>
        </p:sp>
        <p:sp>
          <p:nvSpPr>
            <p:cNvPr id="269327" name="Text Box 15"/>
            <p:cNvSpPr txBox="1">
              <a:spLocks noChangeArrowheads="1"/>
            </p:cNvSpPr>
            <p:nvPr/>
          </p:nvSpPr>
          <p:spPr bwMode="auto">
            <a:xfrm>
              <a:off x="1851" y="3220"/>
              <a:ext cx="5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22 bits</a:t>
              </a:r>
              <a:endParaRPr lang="en-AU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126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8A8BA768-200B-4EFD-AD66-1454FE592F53}" type="slidenum">
              <a:rPr lang="en-AU" altLang="en-US"/>
              <a:pPr/>
              <a:t>22</a:t>
            </a:fld>
            <a:endParaRPr lang="en-AU" altLang="en-US"/>
          </a:p>
        </p:txBody>
      </p:sp>
      <p:sp>
        <p:nvSpPr>
          <p:cNvPr id="271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Block Size Considerations</a:t>
            </a:r>
            <a:endParaRPr lang="en-AU" altLang="en-US"/>
          </a:p>
        </p:txBody>
      </p:sp>
      <p:sp>
        <p:nvSpPr>
          <p:cNvPr id="2713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Larger blocks should reduce miss rate</a:t>
            </a:r>
          </a:p>
          <a:p>
            <a:pPr lvl="1"/>
            <a:r>
              <a:rPr lang="en-US" altLang="en-US"/>
              <a:t>Due to spatial locality</a:t>
            </a:r>
          </a:p>
          <a:p>
            <a:r>
              <a:rPr lang="en-US" altLang="en-US"/>
              <a:t>But in a fixed-sized cache</a:t>
            </a:r>
          </a:p>
          <a:p>
            <a:pPr lvl="1"/>
            <a:r>
              <a:rPr lang="en-US" altLang="en-US"/>
              <a:t>Larger blocks </a:t>
            </a:r>
            <a:r>
              <a:rPr lang="en-US" altLang="en-US">
                <a:sym typeface="Symbol" pitchFamily="18" charset="2"/>
              </a:rPr>
              <a:t> fewer of them</a:t>
            </a:r>
          </a:p>
          <a:p>
            <a:pPr lvl="2"/>
            <a:r>
              <a:rPr lang="en-US" altLang="en-US">
                <a:sym typeface="Symbol" pitchFamily="18" charset="2"/>
              </a:rPr>
              <a:t>More competition  increased miss rate</a:t>
            </a:r>
          </a:p>
          <a:p>
            <a:pPr lvl="1"/>
            <a:r>
              <a:rPr lang="en-US" altLang="en-US">
                <a:sym typeface="Symbol" pitchFamily="18" charset="2"/>
              </a:rPr>
              <a:t>Larger blocks  pollution</a:t>
            </a:r>
          </a:p>
          <a:p>
            <a:r>
              <a:rPr lang="en-US" altLang="en-US">
                <a:sym typeface="Symbol" pitchFamily="18" charset="2"/>
              </a:rPr>
              <a:t>Larger miss penalty</a:t>
            </a:r>
          </a:p>
          <a:p>
            <a:pPr lvl="1"/>
            <a:r>
              <a:rPr lang="en-US" altLang="en-US">
                <a:sym typeface="Symbol" pitchFamily="18" charset="2"/>
              </a:rPr>
              <a:t>Can override benefit of reduced miss rate</a:t>
            </a:r>
          </a:p>
          <a:p>
            <a:pPr lvl="1"/>
            <a:r>
              <a:rPr lang="en-US" altLang="en-US">
                <a:sym typeface="Symbol" pitchFamily="18" charset="2"/>
              </a:rPr>
              <a:t>Early restart and critical-word-first can help</a:t>
            </a:r>
          </a:p>
        </p:txBody>
      </p:sp>
    </p:spTree>
    <p:extLst>
      <p:ext uri="{BB962C8B-B14F-4D97-AF65-F5344CB8AC3E}">
        <p14:creationId xmlns:p14="http://schemas.microsoft.com/office/powerpoint/2010/main" val="3278991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 Rate vs Block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26" y="1600200"/>
            <a:ext cx="7770947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391</a:t>
            </a:r>
          </a:p>
        </p:txBody>
      </p:sp>
    </p:spTree>
    <p:extLst>
      <p:ext uri="{BB962C8B-B14F-4D97-AF65-F5344CB8AC3E}">
        <p14:creationId xmlns:p14="http://schemas.microsoft.com/office/powerpoint/2010/main" val="427652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CEB544E6-D7A6-4E7A-8AD2-6DCBF57EE658}" type="slidenum">
              <a:rPr lang="en-AU" altLang="en-US"/>
              <a:pPr/>
              <a:t>24</a:t>
            </a:fld>
            <a:endParaRPr lang="en-AU" altLang="en-US"/>
          </a:p>
        </p:txBody>
      </p:sp>
      <p:sp>
        <p:nvSpPr>
          <p:cNvPr id="273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Misses</a:t>
            </a:r>
            <a:endParaRPr lang="en-AU" altLang="en-US"/>
          </a:p>
        </p:txBody>
      </p:sp>
      <p:sp>
        <p:nvSpPr>
          <p:cNvPr id="2734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On cache hit, CPU proceeds normally</a:t>
            </a:r>
          </a:p>
          <a:p>
            <a:r>
              <a:rPr lang="en-US" altLang="en-US"/>
              <a:t>On cache miss</a:t>
            </a:r>
          </a:p>
          <a:p>
            <a:pPr lvl="1"/>
            <a:r>
              <a:rPr lang="en-US" altLang="en-US"/>
              <a:t>Stall the CPU pipeline</a:t>
            </a:r>
          </a:p>
          <a:p>
            <a:pPr lvl="1"/>
            <a:r>
              <a:rPr lang="en-US" altLang="en-US"/>
              <a:t>Fetch block from next level of hierarchy</a:t>
            </a:r>
          </a:p>
          <a:p>
            <a:pPr lvl="1"/>
            <a:r>
              <a:rPr lang="en-US" altLang="en-US"/>
              <a:t>Instruction cache miss</a:t>
            </a:r>
          </a:p>
          <a:p>
            <a:pPr lvl="2"/>
            <a:r>
              <a:rPr lang="en-US" altLang="en-US"/>
              <a:t>Restart instruction fetch</a:t>
            </a:r>
          </a:p>
          <a:p>
            <a:pPr lvl="1"/>
            <a:r>
              <a:rPr lang="en-US" altLang="en-US"/>
              <a:t>Data cache miss</a:t>
            </a:r>
          </a:p>
          <a:p>
            <a:pPr lvl="2"/>
            <a:r>
              <a:rPr lang="en-US" altLang="en-US"/>
              <a:t>Complete data access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392</a:t>
            </a:r>
          </a:p>
        </p:txBody>
      </p:sp>
    </p:spTree>
    <p:extLst>
      <p:ext uri="{BB962C8B-B14F-4D97-AF65-F5344CB8AC3E}">
        <p14:creationId xmlns:p14="http://schemas.microsoft.com/office/powerpoint/2010/main" val="161815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6DA3E562-0E09-4203-9167-E71293BE9C0D}" type="slidenum">
              <a:rPr lang="en-AU" altLang="en-US"/>
              <a:pPr/>
              <a:t>25</a:t>
            </a:fld>
            <a:endParaRPr lang="en-AU" altLang="en-US"/>
          </a:p>
        </p:txBody>
      </p:sp>
      <p:sp>
        <p:nvSpPr>
          <p:cNvPr id="275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Write-Through</a:t>
            </a:r>
            <a:endParaRPr lang="en-AU" altLang="en-US"/>
          </a:p>
        </p:txBody>
      </p:sp>
      <p:sp>
        <p:nvSpPr>
          <p:cNvPr id="2754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On data-write hit, could just update the block in cache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But then cache and memory would be inconsistent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Write through: also update memory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But makes writes take longer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e.g., if base CPI = 1, 10% of instructions are stores, write to memory takes 100 cycles</a:t>
            </a:r>
          </a:p>
          <a:p>
            <a:pPr lvl="2">
              <a:lnSpc>
                <a:spcPct val="90000"/>
              </a:lnSpc>
            </a:pPr>
            <a:r>
              <a:rPr lang="en-US" altLang="en-US" sz="2000"/>
              <a:t> Effective CPI = 1 + 0.1×100 = 11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Solution: write buffer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Holds data waiting to be written to memory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CPU continues immediately</a:t>
            </a:r>
          </a:p>
          <a:p>
            <a:pPr lvl="2">
              <a:lnSpc>
                <a:spcPct val="90000"/>
              </a:lnSpc>
            </a:pPr>
            <a:r>
              <a:rPr lang="en-US" altLang="en-US" sz="2000"/>
              <a:t>Only stalls on write if write buffer is already full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393</a:t>
            </a:r>
          </a:p>
        </p:txBody>
      </p:sp>
    </p:spTree>
    <p:extLst>
      <p:ext uri="{BB962C8B-B14F-4D97-AF65-F5344CB8AC3E}">
        <p14:creationId xmlns:p14="http://schemas.microsoft.com/office/powerpoint/2010/main" val="382688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4C2D36A2-2D66-4B3D-9265-39943537BF51}" type="slidenum">
              <a:rPr lang="en-AU" altLang="en-US"/>
              <a:pPr/>
              <a:t>26</a:t>
            </a:fld>
            <a:endParaRPr lang="en-AU" altLang="en-US"/>
          </a:p>
        </p:txBody>
      </p:sp>
      <p:sp>
        <p:nvSpPr>
          <p:cNvPr id="277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Write-Back</a:t>
            </a:r>
            <a:endParaRPr lang="en-AU" altLang="en-US"/>
          </a:p>
        </p:txBody>
      </p:sp>
      <p:sp>
        <p:nvSpPr>
          <p:cNvPr id="27750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Alternative: On data-write hit, just update the block in cache</a:t>
            </a:r>
          </a:p>
          <a:p>
            <a:pPr lvl="1"/>
            <a:r>
              <a:rPr lang="en-US" altLang="en-US"/>
              <a:t>Keep track of whether each block is dirty</a:t>
            </a:r>
          </a:p>
          <a:p>
            <a:r>
              <a:rPr lang="en-US" altLang="en-US"/>
              <a:t>When a dirty block is replaced</a:t>
            </a:r>
          </a:p>
          <a:p>
            <a:pPr lvl="1"/>
            <a:r>
              <a:rPr lang="en-US" altLang="en-US"/>
              <a:t>Write it back to memory</a:t>
            </a:r>
          </a:p>
          <a:p>
            <a:pPr lvl="1"/>
            <a:r>
              <a:rPr lang="en-US" altLang="en-US"/>
              <a:t>Can use a write buffer to allow replacing block to be read first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394</a:t>
            </a:r>
          </a:p>
        </p:txBody>
      </p:sp>
    </p:spTree>
    <p:extLst>
      <p:ext uri="{BB962C8B-B14F-4D97-AF65-F5344CB8AC3E}">
        <p14:creationId xmlns:p14="http://schemas.microsoft.com/office/powerpoint/2010/main" val="1252852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95449997-18DC-41CF-B132-6AE21372E909}" type="slidenum">
              <a:rPr lang="en-AU" altLang="en-US"/>
              <a:pPr/>
              <a:t>27</a:t>
            </a:fld>
            <a:endParaRPr lang="en-AU" altLang="en-US"/>
          </a:p>
        </p:txBody>
      </p:sp>
      <p:sp>
        <p:nvSpPr>
          <p:cNvPr id="279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Write Allocation</a:t>
            </a:r>
            <a:endParaRPr lang="en-AU" altLang="en-US"/>
          </a:p>
        </p:txBody>
      </p:sp>
      <p:sp>
        <p:nvSpPr>
          <p:cNvPr id="2795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should happen on a write miss?</a:t>
            </a:r>
          </a:p>
          <a:p>
            <a:r>
              <a:rPr lang="en-US" altLang="en-US"/>
              <a:t>Alternatives for write-through</a:t>
            </a:r>
          </a:p>
          <a:p>
            <a:pPr lvl="1"/>
            <a:r>
              <a:rPr lang="en-US" altLang="en-US"/>
              <a:t>Allocate on miss: fetch the block</a:t>
            </a:r>
          </a:p>
          <a:p>
            <a:pPr lvl="1"/>
            <a:r>
              <a:rPr lang="en-US" altLang="en-US"/>
              <a:t>Write around: don’t fetch the block</a:t>
            </a:r>
          </a:p>
          <a:p>
            <a:pPr lvl="2"/>
            <a:r>
              <a:rPr lang="en-US" altLang="en-US"/>
              <a:t>Since programs often write a whole block before reading it (e.g., initialization)</a:t>
            </a:r>
          </a:p>
          <a:p>
            <a:r>
              <a:rPr lang="en-US" altLang="en-US"/>
              <a:t>For write-back</a:t>
            </a:r>
          </a:p>
          <a:p>
            <a:pPr lvl="1"/>
            <a:r>
              <a:rPr lang="en-US" altLang="en-US"/>
              <a:t>Usually fetch the block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98170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6C57EA8D-9D93-4CBD-8B70-5545C842CACB}" type="slidenum">
              <a:rPr lang="en-AU" altLang="en-US"/>
              <a:pPr/>
              <a:t>28</a:t>
            </a:fld>
            <a:endParaRPr lang="en-AU" altLang="en-US"/>
          </a:p>
        </p:txBody>
      </p:sp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Example: Intrinsity FastMATH</a:t>
            </a: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altLang="en-US"/>
              <a:t>Embedded MIPS processor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12-stage pipeline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Instruction and data access on each cycle</a:t>
            </a:r>
          </a:p>
          <a:p>
            <a:pPr>
              <a:lnSpc>
                <a:spcPct val="90000"/>
              </a:lnSpc>
            </a:pPr>
            <a:r>
              <a:rPr lang="en-AU" altLang="en-US"/>
              <a:t>Split cache: separate I-cache and D-cache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Each 16KB: 256 blocks </a:t>
            </a:r>
            <a:r>
              <a:rPr lang="en-US" altLang="en-US">
                <a:cs typeface="Arial" charset="0"/>
              </a:rPr>
              <a:t>×</a:t>
            </a:r>
            <a:r>
              <a:rPr lang="en-AU" altLang="en-US"/>
              <a:t> 16 words/block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D-cache: write-through or write-back</a:t>
            </a:r>
          </a:p>
          <a:p>
            <a:pPr>
              <a:lnSpc>
                <a:spcPct val="90000"/>
              </a:lnSpc>
            </a:pPr>
            <a:r>
              <a:rPr lang="en-AU" altLang="en-US"/>
              <a:t>SPEC2000 miss rates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I-cache: 0.4%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D-cache: 11.4%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Weighted average: 3.2%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395</a:t>
            </a:r>
          </a:p>
        </p:txBody>
      </p:sp>
    </p:spTree>
    <p:extLst>
      <p:ext uri="{BB962C8B-B14F-4D97-AF65-F5344CB8AC3E}">
        <p14:creationId xmlns:p14="http://schemas.microsoft.com/office/powerpoint/2010/main" val="370044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BB30864F-1F07-411A-8616-BA6DE6765520}" type="slidenum">
              <a:rPr lang="en-AU" altLang="en-US"/>
              <a:pPr/>
              <a:t>29</a:t>
            </a:fld>
            <a:endParaRPr lang="en-AU" altLang="en-US"/>
          </a:p>
        </p:txBody>
      </p:sp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Example: Intrinsity FastMATH</a:t>
            </a:r>
          </a:p>
        </p:txBody>
      </p:sp>
      <p:pic>
        <p:nvPicPr>
          <p:cNvPr id="372740" name="Picture 4" descr="f05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96975"/>
            <a:ext cx="7975600" cy="50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396</a:t>
            </a:r>
          </a:p>
        </p:txBody>
      </p:sp>
    </p:spTree>
    <p:extLst>
      <p:ext uri="{BB962C8B-B14F-4D97-AF65-F5344CB8AC3E}">
        <p14:creationId xmlns:p14="http://schemas.microsoft.com/office/powerpoint/2010/main" val="5155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C58382BB-CF69-4805-AC01-182849277EC3}" type="slidenum">
              <a:rPr lang="en-AU" altLang="en-US"/>
              <a:pPr/>
              <a:t>3</a:t>
            </a:fld>
            <a:endParaRPr lang="en-AU" altLang="en-US"/>
          </a:p>
        </p:txBody>
      </p:sp>
      <p:sp>
        <p:nvSpPr>
          <p:cNvPr id="2426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Principle of Locality</a:t>
            </a:r>
            <a:endParaRPr lang="en-AU" altLang="en-US"/>
          </a:p>
        </p:txBody>
      </p:sp>
      <p:sp>
        <p:nvSpPr>
          <p:cNvPr id="2426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/>
              <a:t>Programs access a small proportion of their address space at any time</a:t>
            </a:r>
          </a:p>
          <a:p>
            <a:r>
              <a:rPr lang="en-US" altLang="en-US"/>
              <a:t>Temporal locality</a:t>
            </a:r>
          </a:p>
          <a:p>
            <a:pPr lvl="1"/>
            <a:r>
              <a:rPr lang="en-US" altLang="en-US"/>
              <a:t>Items accessed recently are likely to be accessed again soon</a:t>
            </a:r>
          </a:p>
          <a:p>
            <a:pPr lvl="1"/>
            <a:r>
              <a:rPr lang="en-US" altLang="en-US"/>
              <a:t>e.g., instructions in a loop, induction variables</a:t>
            </a:r>
          </a:p>
          <a:p>
            <a:r>
              <a:rPr lang="en-US" altLang="en-US"/>
              <a:t>Spatial locality</a:t>
            </a:r>
          </a:p>
          <a:p>
            <a:pPr lvl="1"/>
            <a:r>
              <a:rPr lang="en-US" altLang="en-US"/>
              <a:t>Items near those accessed recently are likely to be accessed soon</a:t>
            </a:r>
          </a:p>
          <a:p>
            <a:pPr lvl="1"/>
            <a:r>
              <a:rPr lang="en-US" altLang="en-US"/>
              <a:t>E.g., sequential instruction access, array data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</a:t>
            </a:r>
          </a:p>
        </p:txBody>
      </p:sp>
    </p:spTree>
    <p:extLst>
      <p:ext uri="{BB962C8B-B14F-4D97-AF65-F5344CB8AC3E}">
        <p14:creationId xmlns:p14="http://schemas.microsoft.com/office/powerpoint/2010/main" val="4240744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0BDC49A6-B4AE-49CB-964E-3DB6F6B1877A}" type="slidenum">
              <a:rPr lang="en-AU" altLang="en-US"/>
              <a:pPr/>
              <a:t>30</a:t>
            </a:fld>
            <a:endParaRPr lang="en-AU" altLang="en-US"/>
          </a:p>
        </p:txBody>
      </p:sp>
      <p:sp>
        <p:nvSpPr>
          <p:cNvPr id="281604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r>
              <a:rPr lang="en-US" altLang="en-US" sz="4000"/>
              <a:t>Main Memory Supporting Caches</a:t>
            </a:r>
            <a:endParaRPr lang="en-AU" altLang="en-US" sz="4000"/>
          </a:p>
        </p:txBody>
      </p:sp>
      <p:sp>
        <p:nvSpPr>
          <p:cNvPr id="2816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Use DRAMs for main memory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Fixed width (e.g., 1 word)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Connected by fixed-width clocked bus</a:t>
            </a:r>
          </a:p>
          <a:p>
            <a:pPr lvl="2">
              <a:lnSpc>
                <a:spcPct val="90000"/>
              </a:lnSpc>
            </a:pPr>
            <a:r>
              <a:rPr lang="en-US" altLang="en-US" sz="2000"/>
              <a:t>Bus clock is typically slower than CPU clock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Example cache block read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1 bus cycle for address transfer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15 bus cycles per DRAM access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1 bus cycle per data transfer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For 4-word block, 1-word-wide DRAM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Miss penalty = 1 + 4×15 + 4×1 = 65 bus cycles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Bandwidth = 16 bytes / 65 cycles = 0.25 B/cycle</a:t>
            </a:r>
            <a:endParaRPr lang="en-AU" altLang="en-US" sz="2400"/>
          </a:p>
        </p:txBody>
      </p:sp>
    </p:spTree>
    <p:extLst>
      <p:ext uri="{BB962C8B-B14F-4D97-AF65-F5344CB8AC3E}">
        <p14:creationId xmlns:p14="http://schemas.microsoft.com/office/powerpoint/2010/main" val="893654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8C7DF03E-C745-4793-B30A-D4C1448372E0}" type="slidenum">
              <a:rPr lang="en-AU" altLang="en-US"/>
              <a:pPr/>
              <a:t>31</a:t>
            </a:fld>
            <a:endParaRPr lang="en-AU" altLang="en-US"/>
          </a:p>
        </p:txBody>
      </p:sp>
      <p:pic>
        <p:nvPicPr>
          <p:cNvPr id="283654" name="Picture 6" descr="f05-1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6484938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r>
              <a:rPr lang="en-US" altLang="en-US" sz="4000"/>
              <a:t>Increasing Memory Bandwidth</a:t>
            </a:r>
            <a:endParaRPr lang="en-AU" altLang="en-US" sz="4000"/>
          </a:p>
        </p:txBody>
      </p:sp>
      <p:sp>
        <p:nvSpPr>
          <p:cNvPr id="283652" name="Rectangle 4"/>
          <p:cNvSpPr>
            <a:spLocks noChangeArrowheads="1"/>
          </p:cNvSpPr>
          <p:nvPr/>
        </p:nvSpPr>
        <p:spPr bwMode="auto">
          <a:xfrm>
            <a:off x="2195513" y="4076700"/>
            <a:ext cx="6759575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400"/>
              <a:t>4-word wide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Miss penalty = 1 + 15 + 1 = 17 bus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Bandwidth = 16 bytes / 17 cycles = 0.94 B/cycle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4-bank interleaved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Miss penalty = 1 + 15 + 4×1 = 20 bus cycles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Bandwidth = 16 bytes / 20 cycles = 0.8 B/cycle</a:t>
            </a:r>
            <a:endParaRPr lang="en-AU" altLang="en-US" sz="2000"/>
          </a:p>
        </p:txBody>
      </p:sp>
    </p:spTree>
    <p:extLst>
      <p:ext uri="{BB962C8B-B14F-4D97-AF65-F5344CB8AC3E}">
        <p14:creationId xmlns:p14="http://schemas.microsoft.com/office/powerpoint/2010/main" val="428124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F616D3E2-4D5F-4D14-A945-DEB20008AFC5}" type="slidenum">
              <a:rPr lang="en-AU" altLang="en-US"/>
              <a:pPr/>
              <a:t>32</a:t>
            </a:fld>
            <a:endParaRPr lang="en-AU" altLang="en-US"/>
          </a:p>
        </p:txBody>
      </p:sp>
      <p:sp>
        <p:nvSpPr>
          <p:cNvPr id="285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Advanced DRAM Organization</a:t>
            </a:r>
            <a:endParaRPr lang="en-AU" altLang="en-US"/>
          </a:p>
        </p:txBody>
      </p:sp>
      <p:sp>
        <p:nvSpPr>
          <p:cNvPr id="285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Bits in a DRAM are organized as a rectangular array</a:t>
            </a:r>
          </a:p>
          <a:p>
            <a:pPr lvl="1"/>
            <a:r>
              <a:rPr lang="en-US" altLang="en-US"/>
              <a:t>DRAM accesses an entire row</a:t>
            </a:r>
          </a:p>
          <a:p>
            <a:pPr lvl="1"/>
            <a:r>
              <a:rPr lang="en-US" altLang="en-US"/>
              <a:t>Burst mode: supply successive words from a row with reduced latency</a:t>
            </a:r>
          </a:p>
          <a:p>
            <a:r>
              <a:rPr lang="en-US" altLang="en-US"/>
              <a:t>Double data rate (DDR) DRAM</a:t>
            </a:r>
          </a:p>
          <a:p>
            <a:pPr lvl="1"/>
            <a:r>
              <a:rPr lang="en-US" altLang="en-US"/>
              <a:t>Transfer on rising and falling clock edges</a:t>
            </a:r>
          </a:p>
          <a:p>
            <a:r>
              <a:rPr lang="en-US" altLang="en-US"/>
              <a:t>Quad data rate (QDR) DRAM</a:t>
            </a:r>
          </a:p>
          <a:p>
            <a:pPr lvl="1"/>
            <a:r>
              <a:rPr lang="en-US" altLang="en-US"/>
              <a:t>Separate DDR inputs and outputs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98369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46AC7E5A-B2E0-41D9-A5A0-D10DE82F459E}" type="slidenum">
              <a:rPr lang="en-AU" altLang="en-US"/>
              <a:pPr/>
              <a:t>33</a:t>
            </a:fld>
            <a:endParaRPr lang="en-AU" altLang="en-US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DRAM Generations</a:t>
            </a:r>
            <a:endParaRPr lang="en-AU" altLang="en-US"/>
          </a:p>
        </p:txBody>
      </p:sp>
      <p:graphicFrame>
        <p:nvGraphicFramePr>
          <p:cNvPr id="287747" name="Object 3"/>
          <p:cNvGraphicFramePr>
            <a:graphicFrameLocks noChangeAspect="1"/>
          </p:cNvGraphicFramePr>
          <p:nvPr/>
        </p:nvGraphicFramePr>
        <p:xfrm>
          <a:off x="3779838" y="1487488"/>
          <a:ext cx="5253037" cy="441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Chart" r:id="rId4" imgW="6714992" imgH="5524599" progId="MSGraph.Chart.8">
                  <p:embed followColorScheme="full"/>
                </p:oleObj>
              </mc:Choice>
              <mc:Fallback>
                <p:oleObj name="Chart" r:id="rId4" imgW="6714992" imgH="5524599" progId="MSGraph.Chart.8">
                  <p:embed followColorScheme="full"/>
                  <p:pic>
                    <p:nvPicPr>
                      <p:cNvPr id="2877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487488"/>
                        <a:ext cx="5253037" cy="441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802" name="Group 58"/>
          <p:cNvGraphicFramePr>
            <a:graphicFrameLocks noGrp="1"/>
          </p:cNvGraphicFramePr>
          <p:nvPr/>
        </p:nvGraphicFramePr>
        <p:xfrm>
          <a:off x="682625" y="1700213"/>
          <a:ext cx="2952750" cy="4064004"/>
        </p:xfrm>
        <a:graphic>
          <a:graphicData uri="http://schemas.openxmlformats.org/drawingml/2006/table">
            <a:tbl>
              <a:tblPr/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Capacity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$/GB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64Kbit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$1500000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1983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256Kbit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$500000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1985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$200000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$50000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1992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$15000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1996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1998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$4000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512Mbit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$250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2007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1Gbit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$50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776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43A76645-6A7F-41BF-834E-F220CD10C575}" type="slidenum">
              <a:rPr lang="en-AU" altLang="en-US"/>
              <a:pPr/>
              <a:t>34</a:t>
            </a:fld>
            <a:endParaRPr lang="en-AU" altLang="en-US"/>
          </a:p>
        </p:txBody>
      </p:sp>
      <p:sp>
        <p:nvSpPr>
          <p:cNvPr id="289798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r>
              <a:rPr lang="en-US" altLang="en-US" sz="4000"/>
              <a:t>Measuring Cache Performance</a:t>
            </a:r>
            <a:endParaRPr lang="en-AU" altLang="en-US" sz="4000"/>
          </a:p>
        </p:txBody>
      </p:sp>
      <p:sp>
        <p:nvSpPr>
          <p:cNvPr id="2897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352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Components of CPU time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Program execution cycles</a:t>
            </a:r>
          </a:p>
          <a:p>
            <a:pPr lvl="2">
              <a:lnSpc>
                <a:spcPct val="80000"/>
              </a:lnSpc>
            </a:pPr>
            <a:r>
              <a:rPr lang="en-US" altLang="en-US"/>
              <a:t>Includes cache hit time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Memory stall cycles</a:t>
            </a:r>
          </a:p>
          <a:p>
            <a:pPr lvl="2">
              <a:lnSpc>
                <a:spcPct val="80000"/>
              </a:lnSpc>
            </a:pPr>
            <a:r>
              <a:rPr lang="en-US" altLang="en-US"/>
              <a:t>Mainly from cache misses</a:t>
            </a:r>
          </a:p>
          <a:p>
            <a:pPr>
              <a:lnSpc>
                <a:spcPct val="80000"/>
              </a:lnSpc>
            </a:pPr>
            <a:r>
              <a:rPr lang="en-US" altLang="en-US"/>
              <a:t>With simplifying assumptions:</a:t>
            </a:r>
            <a:endParaRPr lang="en-AU" altLang="en-US"/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 rot="5400000">
            <a:off x="6277769" y="2499519"/>
            <a:ext cx="5365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§5.3 Measuring and Improving Cache Performance</a:t>
            </a:r>
          </a:p>
        </p:txBody>
      </p:sp>
      <p:graphicFrame>
        <p:nvGraphicFramePr>
          <p:cNvPr id="289797" name="Object 5"/>
          <p:cNvGraphicFramePr>
            <a:graphicFrameLocks noChangeAspect="1"/>
          </p:cNvGraphicFramePr>
          <p:nvPr/>
        </p:nvGraphicFramePr>
        <p:xfrm>
          <a:off x="1385888" y="3905250"/>
          <a:ext cx="6148387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4" imgW="3073320" imgH="1180800" progId="Equation.3">
                  <p:embed/>
                </p:oleObj>
              </mc:Choice>
              <mc:Fallback>
                <p:oleObj name="Equation" r:id="rId4" imgW="3073320" imgH="1180800" progId="Equation.3">
                  <p:embed/>
                  <p:pic>
                    <p:nvPicPr>
                      <p:cNvPr id="2897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3905250"/>
                        <a:ext cx="6148387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0196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0A6084DB-9B3C-4F22-8847-7588530C867E}" type="slidenum">
              <a:rPr lang="en-AU" altLang="en-US"/>
              <a:pPr/>
              <a:t>35</a:t>
            </a:fld>
            <a:endParaRPr lang="en-AU" alt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Performance Example</a:t>
            </a:r>
            <a:endParaRPr lang="en-AU" alt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Given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I-cache miss rate = 2%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D-cache miss rate = 4%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Miss penalty = 100 cycles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Base CPI (ideal cache) = 2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Load &amp; stores are 36% of instructions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Miss cycles per instruction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I-cache: 0.02 × 100 = 2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D-cache: 0.36 × 0.04 × 100 = 1.44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Actual CPI = 2 + 2 + 1.44 = 5.44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Ideal CPU is 5.44/2 =2.72 times faster</a:t>
            </a:r>
            <a:endParaRPr lang="en-AU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401</a:t>
            </a:r>
          </a:p>
        </p:txBody>
      </p:sp>
    </p:spTree>
    <p:extLst>
      <p:ext uri="{BB962C8B-B14F-4D97-AF65-F5344CB8AC3E}">
        <p14:creationId xmlns:p14="http://schemas.microsoft.com/office/powerpoint/2010/main" val="1653181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0BD2FCDF-0E9F-49FD-A856-9FE040733C85}" type="slidenum">
              <a:rPr lang="en-AU" altLang="en-US"/>
              <a:pPr/>
              <a:t>36</a:t>
            </a:fld>
            <a:endParaRPr lang="en-AU" altLang="en-US"/>
          </a:p>
        </p:txBody>
      </p:sp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Average Access Time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en-US" dirty="0"/>
              <a:t>Hit time is also important for performance</a:t>
            </a:r>
          </a:p>
          <a:p>
            <a:r>
              <a:rPr lang="en-AU" altLang="en-US" dirty="0"/>
              <a:t>Average memory access time (AMAT)</a:t>
            </a:r>
          </a:p>
          <a:p>
            <a:pPr lvl="1"/>
            <a:r>
              <a:rPr lang="en-AU" altLang="en-US" dirty="0"/>
              <a:t>AMAT = Hit time + Miss rate </a:t>
            </a:r>
            <a:r>
              <a:rPr lang="en-US" altLang="en-US" dirty="0">
                <a:cs typeface="Arial" charset="0"/>
              </a:rPr>
              <a:t>× Miss penalty</a:t>
            </a:r>
          </a:p>
          <a:p>
            <a:r>
              <a:rPr lang="en-US" altLang="en-US" dirty="0">
                <a:cs typeface="Arial" charset="0"/>
              </a:rPr>
              <a:t>Example</a:t>
            </a:r>
          </a:p>
          <a:p>
            <a:pPr lvl="1"/>
            <a:r>
              <a:rPr lang="en-US" altLang="en-US" dirty="0">
                <a:cs typeface="Arial" charset="0"/>
              </a:rPr>
              <a:t>CPU with 1ns clock, hit time = 1 cycle, miss penalty = 20 cycles, I-cache miss rate = 5%</a:t>
            </a:r>
          </a:p>
          <a:p>
            <a:pPr lvl="1"/>
            <a:r>
              <a:rPr lang="en-US" altLang="en-US" dirty="0">
                <a:cs typeface="Arial" charset="0"/>
              </a:rPr>
              <a:t>AMAT = 1 + 0.05 × 20 = 2ns</a:t>
            </a:r>
          </a:p>
          <a:p>
            <a:pPr lvl="2"/>
            <a:r>
              <a:rPr lang="en-US" altLang="en-US" dirty="0">
                <a:cs typeface="Arial" charset="0"/>
              </a:rPr>
              <a:t>2 cycles per instruction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402</a:t>
            </a:r>
          </a:p>
        </p:txBody>
      </p:sp>
    </p:spTree>
    <p:extLst>
      <p:ext uri="{BB962C8B-B14F-4D97-AF65-F5344CB8AC3E}">
        <p14:creationId xmlns:p14="http://schemas.microsoft.com/office/powerpoint/2010/main" val="35608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9CAD8E52-E0F8-43EB-AC17-E6CAAD443F7B}" type="slidenum">
              <a:rPr lang="en-AU" altLang="en-US"/>
              <a:pPr/>
              <a:t>37</a:t>
            </a:fld>
            <a:endParaRPr lang="en-AU" altLang="en-US"/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Performance Summary</a:t>
            </a:r>
            <a:endParaRPr lang="en-AU" altLang="en-US"/>
          </a:p>
        </p:txBody>
      </p:sp>
      <p:sp>
        <p:nvSpPr>
          <p:cNvPr id="2959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When CPU performance increased</a:t>
            </a:r>
          </a:p>
          <a:p>
            <a:pPr lvl="1"/>
            <a:r>
              <a:rPr lang="en-US" altLang="en-US"/>
              <a:t>Miss penalty becomes more significant</a:t>
            </a:r>
          </a:p>
          <a:p>
            <a:r>
              <a:rPr lang="en-US" altLang="en-US"/>
              <a:t>Decreasing base CPI</a:t>
            </a:r>
          </a:p>
          <a:p>
            <a:pPr lvl="1"/>
            <a:r>
              <a:rPr lang="en-US" altLang="en-US"/>
              <a:t>Greater proportion of time spent on memory stalls</a:t>
            </a:r>
          </a:p>
          <a:p>
            <a:r>
              <a:rPr lang="en-US" altLang="en-US"/>
              <a:t>Increasing clock rate</a:t>
            </a:r>
          </a:p>
          <a:p>
            <a:pPr lvl="1"/>
            <a:r>
              <a:rPr lang="en-US" altLang="en-US"/>
              <a:t>Memory stalls account for more CPU cycles</a:t>
            </a:r>
          </a:p>
          <a:p>
            <a:r>
              <a:rPr lang="en-US" altLang="en-US"/>
              <a:t>Can’t neglect cache behavior when evaluating system performance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85719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216D13ED-C31E-4634-AD7F-ABCAFAC0EDFB}" type="slidenum">
              <a:rPr lang="en-AU" altLang="en-US"/>
              <a:pPr/>
              <a:t>38</a:t>
            </a:fld>
            <a:endParaRPr lang="en-AU" altLang="en-US"/>
          </a:p>
        </p:txBody>
      </p:sp>
      <p:sp>
        <p:nvSpPr>
          <p:cNvPr id="2979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Associative Caches</a:t>
            </a:r>
            <a:endParaRPr lang="en-AU" altLang="en-US"/>
          </a:p>
        </p:txBody>
      </p:sp>
      <p:sp>
        <p:nvSpPr>
          <p:cNvPr id="29798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/>
              <a:t>Fully associative</a:t>
            </a:r>
          </a:p>
          <a:p>
            <a:pPr lvl="1"/>
            <a:r>
              <a:rPr lang="en-US" altLang="en-US"/>
              <a:t>Allow a given block to go in any cache entry</a:t>
            </a:r>
          </a:p>
          <a:p>
            <a:pPr lvl="1"/>
            <a:r>
              <a:rPr lang="en-US" altLang="en-US"/>
              <a:t>Requires all entries to be searched at once</a:t>
            </a:r>
          </a:p>
          <a:p>
            <a:pPr lvl="1"/>
            <a:r>
              <a:rPr lang="en-US" altLang="en-US"/>
              <a:t>Comparator per entry (expensive)</a:t>
            </a:r>
          </a:p>
          <a:p>
            <a:r>
              <a:rPr lang="en-US" altLang="en-US" i="1"/>
              <a:t>n</a:t>
            </a:r>
            <a:r>
              <a:rPr lang="en-US" altLang="en-US"/>
              <a:t>-way set associative</a:t>
            </a:r>
          </a:p>
          <a:p>
            <a:pPr lvl="1"/>
            <a:r>
              <a:rPr lang="en-US" altLang="en-US"/>
              <a:t>Each set contains </a:t>
            </a:r>
            <a:r>
              <a:rPr lang="en-US" altLang="en-US" i="1"/>
              <a:t>n</a:t>
            </a:r>
            <a:r>
              <a:rPr lang="en-US" altLang="en-US"/>
              <a:t> entries</a:t>
            </a:r>
            <a:endParaRPr lang="en-AU" altLang="en-US"/>
          </a:p>
          <a:p>
            <a:pPr lvl="1"/>
            <a:r>
              <a:rPr lang="en-US" altLang="en-US"/>
              <a:t>Block number determines which set</a:t>
            </a:r>
          </a:p>
          <a:p>
            <a:pPr lvl="2"/>
            <a:r>
              <a:rPr lang="en-US" altLang="en-US"/>
              <a:t>(Block number) modulo (#Sets in cache)</a:t>
            </a:r>
          </a:p>
          <a:p>
            <a:pPr lvl="1"/>
            <a:r>
              <a:rPr lang="en-US" altLang="en-US"/>
              <a:t>Search all entries in a given set at once</a:t>
            </a:r>
          </a:p>
          <a:p>
            <a:pPr lvl="1"/>
            <a:r>
              <a:rPr lang="en-US" altLang="en-US" i="1"/>
              <a:t>n</a:t>
            </a:r>
            <a:r>
              <a:rPr lang="en-US" altLang="en-US"/>
              <a:t> comparators (less expensive)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403</a:t>
            </a:r>
          </a:p>
        </p:txBody>
      </p:sp>
    </p:spTree>
    <p:extLst>
      <p:ext uri="{BB962C8B-B14F-4D97-AF65-F5344CB8AC3E}">
        <p14:creationId xmlns:p14="http://schemas.microsoft.com/office/powerpoint/2010/main" val="1780778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8886CB06-1806-457D-B8BB-D07878622066}" type="slidenum">
              <a:rPr lang="en-AU" altLang="en-US"/>
              <a:pPr/>
              <a:t>39</a:t>
            </a:fld>
            <a:endParaRPr lang="en-AU" altLang="en-US"/>
          </a:p>
        </p:txBody>
      </p:sp>
      <p:pic>
        <p:nvPicPr>
          <p:cNvPr id="300037" name="Picture 5" descr="f05-1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7731125" cy="31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Associative Cache Example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403</a:t>
            </a:r>
          </a:p>
        </p:txBody>
      </p:sp>
    </p:spTree>
    <p:extLst>
      <p:ext uri="{BB962C8B-B14F-4D97-AF65-F5344CB8AC3E}">
        <p14:creationId xmlns:p14="http://schemas.microsoft.com/office/powerpoint/2010/main" val="84469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F634093D-2178-4ED9-9003-55C7A53CFE8A}" type="slidenum">
              <a:rPr lang="en-AU" altLang="en-US"/>
              <a:pPr/>
              <a:t>4</a:t>
            </a:fld>
            <a:endParaRPr lang="en-AU" altLang="en-US"/>
          </a:p>
        </p:txBody>
      </p:sp>
      <p:sp>
        <p:nvSpPr>
          <p:cNvPr id="2447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Taking Advantage of Locality</a:t>
            </a:r>
            <a:endParaRPr lang="en-AU" altLang="en-US"/>
          </a:p>
        </p:txBody>
      </p:sp>
      <p:sp>
        <p:nvSpPr>
          <p:cNvPr id="2447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Memory hierarchy</a:t>
            </a:r>
          </a:p>
          <a:p>
            <a:r>
              <a:rPr lang="en-US" altLang="en-US"/>
              <a:t>Store everything on disk</a:t>
            </a:r>
          </a:p>
          <a:p>
            <a:r>
              <a:rPr lang="en-US" altLang="en-US"/>
              <a:t>Copy recently accessed (and nearby) items from disk to smaller DRAM memory</a:t>
            </a:r>
          </a:p>
          <a:p>
            <a:pPr lvl="1"/>
            <a:r>
              <a:rPr lang="en-US" altLang="en-US"/>
              <a:t>Main memory</a:t>
            </a:r>
          </a:p>
          <a:p>
            <a:r>
              <a:rPr lang="en-US" altLang="en-US"/>
              <a:t>Copy more recently accessed (and nearby) items from DRAM to smaller SRAM memory</a:t>
            </a:r>
          </a:p>
          <a:p>
            <a:pPr lvl="1"/>
            <a:r>
              <a:rPr lang="en-US" altLang="en-US"/>
              <a:t>Cache memory attached to CPU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</a:t>
            </a:r>
          </a:p>
        </p:txBody>
      </p:sp>
    </p:spTree>
    <p:extLst>
      <p:ext uri="{BB962C8B-B14F-4D97-AF65-F5344CB8AC3E}">
        <p14:creationId xmlns:p14="http://schemas.microsoft.com/office/powerpoint/2010/main" val="441070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45B9E4D8-ED62-4F95-A974-ECEE7667B1F6}" type="slidenum">
              <a:rPr lang="en-AU" altLang="en-US"/>
              <a:pPr/>
              <a:t>40</a:t>
            </a:fld>
            <a:endParaRPr lang="en-AU" altLang="en-US"/>
          </a:p>
        </p:txBody>
      </p:sp>
      <p:sp>
        <p:nvSpPr>
          <p:cNvPr id="3020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Spectrum of Associativity</a:t>
            </a:r>
            <a:endParaRPr lang="en-AU" altLang="en-US"/>
          </a:p>
        </p:txBody>
      </p:sp>
      <p:sp>
        <p:nvSpPr>
          <p:cNvPr id="30208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4800" y="1327150"/>
            <a:ext cx="8229600" cy="50165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For a cache with 8 entries</a:t>
            </a:r>
            <a:endParaRPr lang="en-AU" altLang="en-US" dirty="0"/>
          </a:p>
        </p:txBody>
      </p:sp>
      <p:pic>
        <p:nvPicPr>
          <p:cNvPr id="302087" name="Picture 7" descr="f05-1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844675"/>
            <a:ext cx="5513387" cy="431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32076" y="63362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404</a:t>
            </a:r>
          </a:p>
        </p:txBody>
      </p:sp>
    </p:spTree>
    <p:extLst>
      <p:ext uri="{BB962C8B-B14F-4D97-AF65-F5344CB8AC3E}">
        <p14:creationId xmlns:p14="http://schemas.microsoft.com/office/powerpoint/2010/main" val="3569640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32789C7C-E091-4340-B40A-A31CBC4C61C5}" type="slidenum">
              <a:rPr lang="en-AU" altLang="en-US"/>
              <a:pPr/>
              <a:t>41</a:t>
            </a:fld>
            <a:endParaRPr lang="en-AU" altLang="en-US"/>
          </a:p>
        </p:txBody>
      </p:sp>
      <p:sp>
        <p:nvSpPr>
          <p:cNvPr id="304192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Associativity Example</a:t>
            </a:r>
            <a:endParaRPr lang="en-AU" altLang="en-US"/>
          </a:p>
        </p:txBody>
      </p:sp>
      <p:sp>
        <p:nvSpPr>
          <p:cNvPr id="304193" name="Rectangle 65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08287"/>
          </a:xfrm>
        </p:spPr>
        <p:txBody>
          <a:bodyPr/>
          <a:lstStyle/>
          <a:p>
            <a:r>
              <a:rPr lang="en-US" altLang="en-US"/>
              <a:t>Compare 4-block caches</a:t>
            </a:r>
          </a:p>
          <a:p>
            <a:pPr lvl="1"/>
            <a:r>
              <a:rPr lang="en-US" altLang="en-US"/>
              <a:t>Direct mapped, 2-way set associative,</a:t>
            </a:r>
            <a:br>
              <a:rPr lang="en-US" altLang="en-US"/>
            </a:br>
            <a:r>
              <a:rPr lang="en-US" altLang="en-US"/>
              <a:t>fully associative</a:t>
            </a:r>
          </a:p>
          <a:p>
            <a:pPr lvl="1"/>
            <a:r>
              <a:rPr lang="en-US" altLang="en-US"/>
              <a:t>Block access sequence: 0, 8, 0, 6, 8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Direct mapped</a:t>
            </a:r>
          </a:p>
        </p:txBody>
      </p:sp>
      <p:graphicFrame>
        <p:nvGraphicFramePr>
          <p:cNvPr id="304132" name="Group 4"/>
          <p:cNvGraphicFramePr>
            <a:graphicFrameLocks noGrp="1"/>
          </p:cNvGraphicFramePr>
          <p:nvPr/>
        </p:nvGraphicFramePr>
        <p:xfrm>
          <a:off x="1258888" y="4078288"/>
          <a:ext cx="6985000" cy="1655766"/>
        </p:xfrm>
        <a:graphic>
          <a:graphicData uri="http://schemas.openxmlformats.org/drawingml/2006/table">
            <a:tbl>
              <a:tblPr/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5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index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405</a:t>
            </a:r>
          </a:p>
        </p:txBody>
      </p:sp>
    </p:spTree>
    <p:extLst>
      <p:ext uri="{BB962C8B-B14F-4D97-AF65-F5344CB8AC3E}">
        <p14:creationId xmlns:p14="http://schemas.microsoft.com/office/powerpoint/2010/main" val="3032612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081640D7-A158-42BD-8E25-032D2787216D}" type="slidenum">
              <a:rPr lang="en-AU" altLang="en-US"/>
              <a:pPr/>
              <a:t>42</a:t>
            </a:fld>
            <a:endParaRPr lang="en-AU" altLang="en-US"/>
          </a:p>
        </p:txBody>
      </p:sp>
      <p:sp>
        <p:nvSpPr>
          <p:cNvPr id="306294" name="Rectangle 1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Associativity Example</a:t>
            </a:r>
            <a:endParaRPr lang="en-AU" altLang="en-US"/>
          </a:p>
        </p:txBody>
      </p:sp>
      <p:sp>
        <p:nvSpPr>
          <p:cNvPr id="306295" name="Rectangle 11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r>
              <a:rPr lang="en-US" altLang="en-US"/>
              <a:t>2-way set associative</a:t>
            </a:r>
          </a:p>
        </p:txBody>
      </p:sp>
      <p:graphicFrame>
        <p:nvGraphicFramePr>
          <p:cNvPr id="306180" name="Group 4"/>
          <p:cNvGraphicFramePr>
            <a:graphicFrameLocks noGrp="1"/>
          </p:cNvGraphicFramePr>
          <p:nvPr/>
        </p:nvGraphicFramePr>
        <p:xfrm>
          <a:off x="1258888" y="1844675"/>
          <a:ext cx="6985000" cy="1655766"/>
        </p:xfrm>
        <a:graphic>
          <a:graphicData uri="http://schemas.openxmlformats.org/drawingml/2006/table">
            <a:tbl>
              <a:tblPr/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5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index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06238" name="Rectangle 62"/>
          <p:cNvSpPr>
            <a:spLocks noChangeArrowheads="1"/>
          </p:cNvSpPr>
          <p:nvPr/>
        </p:nvSpPr>
        <p:spPr bwMode="auto">
          <a:xfrm>
            <a:off x="684213" y="3860800"/>
            <a:ext cx="7772400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/>
              <a:t>Fully associative</a:t>
            </a:r>
          </a:p>
        </p:txBody>
      </p:sp>
      <p:graphicFrame>
        <p:nvGraphicFramePr>
          <p:cNvPr id="306239" name="Group 63"/>
          <p:cNvGraphicFramePr>
            <a:graphicFrameLocks noGrp="1"/>
          </p:cNvGraphicFramePr>
          <p:nvPr/>
        </p:nvGraphicFramePr>
        <p:xfrm>
          <a:off x="1258888" y="4508500"/>
          <a:ext cx="6985000" cy="1609410"/>
        </p:xfrm>
        <a:graphic>
          <a:graphicData uri="http://schemas.openxmlformats.org/drawingml/2006/table">
            <a:tbl>
              <a:tblPr/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406</a:t>
            </a:r>
          </a:p>
        </p:txBody>
      </p:sp>
    </p:spTree>
    <p:extLst>
      <p:ext uri="{BB962C8B-B14F-4D97-AF65-F5344CB8AC3E}">
        <p14:creationId xmlns:p14="http://schemas.microsoft.com/office/powerpoint/2010/main" val="2514756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03BCE3A5-FFF5-4E4D-BD11-4CB3B3DB89CF}" type="slidenum">
              <a:rPr lang="en-AU" altLang="en-US"/>
              <a:pPr/>
              <a:t>43</a:t>
            </a:fld>
            <a:endParaRPr lang="en-AU" altLang="en-US"/>
          </a:p>
        </p:txBody>
      </p:sp>
      <p:sp>
        <p:nvSpPr>
          <p:cNvPr id="308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Much Associativity</a:t>
            </a:r>
            <a:endParaRPr lang="en-AU" altLang="en-US"/>
          </a:p>
        </p:txBody>
      </p:sp>
      <p:sp>
        <p:nvSpPr>
          <p:cNvPr id="3082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Increased associativity decreases miss rate</a:t>
            </a:r>
          </a:p>
          <a:p>
            <a:pPr lvl="1"/>
            <a:r>
              <a:rPr lang="en-US" altLang="en-US"/>
              <a:t>But with diminishing returns</a:t>
            </a:r>
          </a:p>
          <a:p>
            <a:r>
              <a:rPr lang="en-US" altLang="en-US"/>
              <a:t>Simulation of a system with 64KB</a:t>
            </a:r>
            <a:br>
              <a:rPr lang="en-US" altLang="en-US"/>
            </a:br>
            <a:r>
              <a:rPr lang="en-US" altLang="en-US"/>
              <a:t>D-cache, 16-word blocks, SPEC2000</a:t>
            </a:r>
          </a:p>
          <a:p>
            <a:pPr lvl="1"/>
            <a:r>
              <a:rPr lang="en-US" altLang="en-US"/>
              <a:t>1-way: 10.3%</a:t>
            </a:r>
          </a:p>
          <a:p>
            <a:pPr lvl="1"/>
            <a:r>
              <a:rPr lang="en-US" altLang="en-US"/>
              <a:t>2-way: 8.6%</a:t>
            </a:r>
          </a:p>
          <a:p>
            <a:pPr lvl="1"/>
            <a:r>
              <a:rPr lang="en-US" altLang="en-US"/>
              <a:t>4-way: 8.3%</a:t>
            </a:r>
          </a:p>
          <a:p>
            <a:pPr lvl="1"/>
            <a:r>
              <a:rPr lang="en-US" altLang="en-US"/>
              <a:t>8-way: 8.1%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407</a:t>
            </a:r>
          </a:p>
        </p:txBody>
      </p:sp>
    </p:spTree>
    <p:extLst>
      <p:ext uri="{BB962C8B-B14F-4D97-AF65-F5344CB8AC3E}">
        <p14:creationId xmlns:p14="http://schemas.microsoft.com/office/powerpoint/2010/main" val="2422835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312D7ACE-6A3B-4D13-A629-47ADD966CF93}" type="slidenum">
              <a:rPr lang="en-AU" altLang="en-US"/>
              <a:pPr/>
              <a:t>44</a:t>
            </a:fld>
            <a:endParaRPr lang="en-AU" altLang="en-US"/>
          </a:p>
        </p:txBody>
      </p:sp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Set Associative Cache Organization</a:t>
            </a:r>
            <a:endParaRPr lang="en-AU" altLang="en-US" sz="3600"/>
          </a:p>
        </p:txBody>
      </p:sp>
      <p:pic>
        <p:nvPicPr>
          <p:cNvPr id="310276" name="Picture 4" descr="f05-1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196975"/>
            <a:ext cx="6061075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406</a:t>
            </a:r>
          </a:p>
        </p:txBody>
      </p:sp>
    </p:spTree>
    <p:extLst>
      <p:ext uri="{BB962C8B-B14F-4D97-AF65-F5344CB8AC3E}">
        <p14:creationId xmlns:p14="http://schemas.microsoft.com/office/powerpoint/2010/main" val="2793389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E5320F7D-CE02-4203-86AA-4ACCCE8BE87F}" type="slidenum">
              <a:rPr lang="en-AU" altLang="en-US"/>
              <a:pPr/>
              <a:t>45</a:t>
            </a:fld>
            <a:endParaRPr lang="en-AU" altLang="en-US"/>
          </a:p>
        </p:txBody>
      </p:sp>
      <p:sp>
        <p:nvSpPr>
          <p:cNvPr id="312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Replacement Policy</a:t>
            </a:r>
            <a:endParaRPr lang="en-AU" altLang="en-US"/>
          </a:p>
        </p:txBody>
      </p:sp>
      <p:sp>
        <p:nvSpPr>
          <p:cNvPr id="3123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Direct mapped: no choice</a:t>
            </a:r>
          </a:p>
          <a:p>
            <a:pPr>
              <a:lnSpc>
                <a:spcPct val="80000"/>
              </a:lnSpc>
            </a:pPr>
            <a:r>
              <a:rPr lang="en-US" altLang="en-US"/>
              <a:t>Set associative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Prefer non-valid entry, if there is one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Otherwise, choose among entries in the set</a:t>
            </a:r>
          </a:p>
          <a:p>
            <a:pPr>
              <a:lnSpc>
                <a:spcPct val="80000"/>
              </a:lnSpc>
            </a:pPr>
            <a:r>
              <a:rPr lang="en-US" altLang="en-US"/>
              <a:t>Least-recently used (LRU)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Choose the one unused for the longest time</a:t>
            </a:r>
          </a:p>
          <a:p>
            <a:pPr lvl="2">
              <a:lnSpc>
                <a:spcPct val="80000"/>
              </a:lnSpc>
            </a:pPr>
            <a:r>
              <a:rPr lang="en-US" altLang="en-US"/>
              <a:t>Simple for 2-way, manageable for 4-way, too hard beyond that</a:t>
            </a:r>
          </a:p>
          <a:p>
            <a:pPr>
              <a:lnSpc>
                <a:spcPct val="80000"/>
              </a:lnSpc>
            </a:pPr>
            <a:r>
              <a:rPr lang="en-US" altLang="en-US"/>
              <a:t>Random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Gives approximately the same performance as LRU for high associativity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409</a:t>
            </a:r>
          </a:p>
        </p:txBody>
      </p:sp>
    </p:spTree>
    <p:extLst>
      <p:ext uri="{BB962C8B-B14F-4D97-AF65-F5344CB8AC3E}">
        <p14:creationId xmlns:p14="http://schemas.microsoft.com/office/powerpoint/2010/main" val="1183081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A053E0D8-06BD-4420-B98E-BC7DB5139294}" type="slidenum">
              <a:rPr lang="en-AU" altLang="en-US"/>
              <a:pPr/>
              <a:t>46</a:t>
            </a:fld>
            <a:endParaRPr lang="en-AU" altLang="en-US"/>
          </a:p>
        </p:txBody>
      </p:sp>
      <p:sp>
        <p:nvSpPr>
          <p:cNvPr id="3143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Multilevel Caches</a:t>
            </a:r>
            <a:endParaRPr lang="en-AU" altLang="en-US"/>
          </a:p>
        </p:txBody>
      </p:sp>
      <p:sp>
        <p:nvSpPr>
          <p:cNvPr id="31437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Primary cache attached to CPU</a:t>
            </a:r>
          </a:p>
          <a:p>
            <a:pPr lvl="1"/>
            <a:r>
              <a:rPr lang="en-US" altLang="en-US"/>
              <a:t>Small, but fast</a:t>
            </a:r>
          </a:p>
          <a:p>
            <a:r>
              <a:rPr lang="en-US" altLang="en-US"/>
              <a:t>Level-2 cache services misses from primary cache</a:t>
            </a:r>
          </a:p>
          <a:p>
            <a:pPr lvl="1"/>
            <a:r>
              <a:rPr lang="en-US" altLang="en-US"/>
              <a:t>Larger, slower, but still faster than main memory</a:t>
            </a:r>
          </a:p>
          <a:p>
            <a:r>
              <a:rPr lang="en-US" altLang="en-US"/>
              <a:t>Main memory services L-2 cache misses</a:t>
            </a:r>
          </a:p>
          <a:p>
            <a:r>
              <a:rPr lang="en-US" altLang="en-US"/>
              <a:t>Some high-end systems include L-3 cache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410</a:t>
            </a:r>
          </a:p>
        </p:txBody>
      </p:sp>
    </p:spTree>
    <p:extLst>
      <p:ext uri="{BB962C8B-B14F-4D97-AF65-F5344CB8AC3E}">
        <p14:creationId xmlns:p14="http://schemas.microsoft.com/office/powerpoint/2010/main" val="542148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255B62B7-68DF-43E0-A783-6B8D09114F63}" type="slidenum">
              <a:rPr lang="en-AU" altLang="en-US"/>
              <a:pPr/>
              <a:t>47</a:t>
            </a:fld>
            <a:endParaRPr lang="en-AU" altLang="en-US"/>
          </a:p>
        </p:txBody>
      </p:sp>
      <p:sp>
        <p:nvSpPr>
          <p:cNvPr id="316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Multilevel Cache Example</a:t>
            </a:r>
            <a:endParaRPr lang="en-AU" altLang="en-US"/>
          </a:p>
        </p:txBody>
      </p:sp>
      <p:sp>
        <p:nvSpPr>
          <p:cNvPr id="31642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Given</a:t>
            </a:r>
          </a:p>
          <a:p>
            <a:pPr lvl="1"/>
            <a:r>
              <a:rPr lang="en-US" altLang="en-US"/>
              <a:t>CPU base CPI = 1, clock rate = 4GHz</a:t>
            </a:r>
          </a:p>
          <a:p>
            <a:pPr lvl="1"/>
            <a:r>
              <a:rPr lang="en-US" altLang="en-US"/>
              <a:t>Miss rate/instruction = 2%</a:t>
            </a:r>
          </a:p>
          <a:p>
            <a:pPr lvl="1"/>
            <a:r>
              <a:rPr lang="en-US" altLang="en-US"/>
              <a:t>Main memory access time = 100ns</a:t>
            </a:r>
          </a:p>
          <a:p>
            <a:r>
              <a:rPr lang="en-US" altLang="en-US"/>
              <a:t>With just primary cache</a:t>
            </a:r>
          </a:p>
          <a:p>
            <a:pPr lvl="1"/>
            <a:r>
              <a:rPr lang="en-US" altLang="en-US"/>
              <a:t>Miss penalty = 100ns/0.25ns = 400 cycles</a:t>
            </a:r>
          </a:p>
          <a:p>
            <a:pPr lvl="1"/>
            <a:r>
              <a:rPr lang="en-US" altLang="en-US"/>
              <a:t>Effective CPI = 1 + 0.02 × 400 = 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410</a:t>
            </a:r>
          </a:p>
        </p:txBody>
      </p:sp>
    </p:spTree>
    <p:extLst>
      <p:ext uri="{BB962C8B-B14F-4D97-AF65-F5344CB8AC3E}">
        <p14:creationId xmlns:p14="http://schemas.microsoft.com/office/powerpoint/2010/main" val="4118628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95AD3864-37F7-4EBA-850C-1939ECC6DE3B}" type="slidenum">
              <a:rPr lang="en-AU" altLang="en-US"/>
              <a:pPr/>
              <a:t>48</a:t>
            </a:fld>
            <a:endParaRPr lang="en-AU" altLang="en-US"/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(cont.)</a:t>
            </a:r>
            <a:endParaRPr lang="en-AU" altLang="en-US"/>
          </a:p>
        </p:txBody>
      </p:sp>
      <p:sp>
        <p:nvSpPr>
          <p:cNvPr id="31846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/>
              <a:t>Now add L-2 cache</a:t>
            </a:r>
          </a:p>
          <a:p>
            <a:pPr lvl="1"/>
            <a:r>
              <a:rPr lang="en-US" altLang="en-US"/>
              <a:t>Access time = 5ns</a:t>
            </a:r>
          </a:p>
          <a:p>
            <a:pPr lvl="1"/>
            <a:r>
              <a:rPr lang="en-US" altLang="en-US"/>
              <a:t>Global miss rate to main memory = 0.5%</a:t>
            </a:r>
          </a:p>
          <a:p>
            <a:r>
              <a:rPr lang="en-US" altLang="en-US"/>
              <a:t>Primary miss with L-2 hit</a:t>
            </a:r>
          </a:p>
          <a:p>
            <a:pPr lvl="1"/>
            <a:r>
              <a:rPr lang="en-US" altLang="en-US"/>
              <a:t>Penalty = 5ns/0.25ns = 20 cycles</a:t>
            </a:r>
          </a:p>
          <a:p>
            <a:r>
              <a:rPr lang="en-US" altLang="en-US"/>
              <a:t>Primary miss with L-2 miss</a:t>
            </a:r>
          </a:p>
          <a:p>
            <a:pPr lvl="1"/>
            <a:r>
              <a:rPr lang="en-US" altLang="en-US"/>
              <a:t>Extra penalty = 500 cycles</a:t>
            </a:r>
          </a:p>
          <a:p>
            <a:r>
              <a:rPr lang="en-US" altLang="en-US"/>
              <a:t>CPI = 1 + 0.02 × 20 + 0.005 × 400 = 3.4</a:t>
            </a:r>
          </a:p>
          <a:p>
            <a:r>
              <a:rPr lang="en-US" altLang="en-US"/>
              <a:t>Performance ratio = 9/3.4 = 2.6</a:t>
            </a:r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410</a:t>
            </a:r>
          </a:p>
        </p:txBody>
      </p:sp>
    </p:spTree>
    <p:extLst>
      <p:ext uri="{BB962C8B-B14F-4D97-AF65-F5344CB8AC3E}">
        <p14:creationId xmlns:p14="http://schemas.microsoft.com/office/powerpoint/2010/main" val="389146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D6151F5A-BC62-4BDB-8AC7-24E38EBD507E}" type="slidenum">
              <a:rPr lang="en-AU" altLang="en-US"/>
              <a:pPr/>
              <a:t>49</a:t>
            </a:fld>
            <a:endParaRPr lang="en-AU" altLang="en-US"/>
          </a:p>
        </p:txBody>
      </p:sp>
      <p:sp>
        <p:nvSpPr>
          <p:cNvPr id="320518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r>
              <a:rPr lang="en-US" altLang="en-US" sz="4000"/>
              <a:t>Multilevel Cache Considerations</a:t>
            </a:r>
            <a:endParaRPr lang="en-AU" altLang="en-US" sz="4000"/>
          </a:p>
        </p:txBody>
      </p:sp>
      <p:sp>
        <p:nvSpPr>
          <p:cNvPr id="320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Primary cache</a:t>
            </a:r>
          </a:p>
          <a:p>
            <a:pPr lvl="1"/>
            <a:r>
              <a:rPr lang="en-US" altLang="en-US" dirty="0"/>
              <a:t>Focus on minimal hit time</a:t>
            </a:r>
          </a:p>
          <a:p>
            <a:r>
              <a:rPr lang="en-US" altLang="en-US" dirty="0"/>
              <a:t>L-2 cache</a:t>
            </a:r>
          </a:p>
          <a:p>
            <a:pPr lvl="1"/>
            <a:r>
              <a:rPr lang="en-US" altLang="en-US" dirty="0"/>
              <a:t>Focus on low miss rate to avoid main memory access</a:t>
            </a:r>
          </a:p>
          <a:p>
            <a:pPr lvl="1"/>
            <a:r>
              <a:rPr lang="en-US" altLang="en-US" dirty="0"/>
              <a:t>Hit time has less overall impact</a:t>
            </a:r>
          </a:p>
          <a:p>
            <a:r>
              <a:rPr lang="en-US" altLang="en-US" dirty="0"/>
              <a:t>Results</a:t>
            </a:r>
          </a:p>
          <a:p>
            <a:pPr lvl="1"/>
            <a:r>
              <a:rPr lang="en-US" altLang="en-US" dirty="0"/>
              <a:t>L-1 cache usually smaller than a single cache</a:t>
            </a:r>
          </a:p>
          <a:p>
            <a:pPr lvl="1"/>
            <a:r>
              <a:rPr lang="en-US" altLang="en-US" dirty="0"/>
              <a:t>L-1 block size smaller than L-2 block size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59509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6FBD7E61-D4DD-47C5-93BA-CCE37C9AE2FD}" type="slidenum">
              <a:rPr lang="en-AU" altLang="en-US"/>
              <a:pPr/>
              <a:t>5</a:t>
            </a:fld>
            <a:endParaRPr lang="en-AU" altLang="en-US"/>
          </a:p>
        </p:txBody>
      </p:sp>
      <p:pic>
        <p:nvPicPr>
          <p:cNvPr id="246790" name="Picture 6" descr="f05-0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224088"/>
            <a:ext cx="3216275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Hierarchy Levels</a:t>
            </a:r>
            <a:endParaRPr lang="en-AU" altLang="en-U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78238" y="1125538"/>
            <a:ext cx="5276850" cy="5111750"/>
          </a:xfrm>
        </p:spPr>
        <p:txBody>
          <a:bodyPr/>
          <a:lstStyle/>
          <a:p>
            <a:r>
              <a:rPr lang="en-US" altLang="en-US" sz="2400"/>
              <a:t>Block (aka line): unit of copying</a:t>
            </a:r>
          </a:p>
          <a:p>
            <a:pPr lvl="1"/>
            <a:r>
              <a:rPr lang="en-US" altLang="en-US" sz="2000"/>
              <a:t>May be multiple words</a:t>
            </a:r>
          </a:p>
          <a:p>
            <a:r>
              <a:rPr lang="en-US" altLang="en-US" sz="2400"/>
              <a:t>If accessed data is present in upper level</a:t>
            </a:r>
          </a:p>
          <a:p>
            <a:pPr lvl="1"/>
            <a:r>
              <a:rPr lang="en-US" altLang="en-US" sz="2000"/>
              <a:t>Hit: access satisfied by upper level</a:t>
            </a:r>
          </a:p>
          <a:p>
            <a:pPr lvl="2"/>
            <a:r>
              <a:rPr lang="en-US" altLang="en-US" sz="1800"/>
              <a:t>Hit ratio: hits/accesses</a:t>
            </a:r>
          </a:p>
          <a:p>
            <a:r>
              <a:rPr lang="en-US" altLang="en-US" sz="2400"/>
              <a:t>If accessed data is absent</a:t>
            </a:r>
          </a:p>
          <a:p>
            <a:pPr lvl="1"/>
            <a:r>
              <a:rPr lang="en-US" altLang="en-US" sz="2000"/>
              <a:t>Miss: block copied from lower level</a:t>
            </a:r>
          </a:p>
          <a:p>
            <a:pPr lvl="2"/>
            <a:r>
              <a:rPr lang="en-US" altLang="en-US" sz="1800"/>
              <a:t>Time taken: miss penalty</a:t>
            </a:r>
          </a:p>
          <a:p>
            <a:pPr lvl="2"/>
            <a:r>
              <a:rPr lang="en-US" altLang="en-US" sz="1800"/>
              <a:t>Miss ratio: misses/accesses</a:t>
            </a:r>
            <a:br>
              <a:rPr lang="en-US" altLang="en-US" sz="1800"/>
            </a:br>
            <a:r>
              <a:rPr lang="en-US" altLang="en-US" sz="1800"/>
              <a:t>= 1 – hit ratio</a:t>
            </a:r>
          </a:p>
          <a:p>
            <a:pPr lvl="1"/>
            <a:r>
              <a:rPr lang="en-US" altLang="en-US" sz="2000"/>
              <a:t>Then accessed data supplied from upper level</a:t>
            </a:r>
            <a:endParaRPr lang="en-AU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</a:t>
            </a:r>
          </a:p>
        </p:txBody>
      </p:sp>
    </p:spTree>
    <p:extLst>
      <p:ext uri="{BB962C8B-B14F-4D97-AF65-F5344CB8AC3E}">
        <p14:creationId xmlns:p14="http://schemas.microsoft.com/office/powerpoint/2010/main" val="1636255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811887DE-ABC6-4703-B216-DBA8531046F1}" type="slidenum">
              <a:rPr lang="en-AU" altLang="en-US"/>
              <a:pPr/>
              <a:t>50</a:t>
            </a:fld>
            <a:endParaRPr lang="en-AU" altLang="en-US"/>
          </a:p>
        </p:txBody>
      </p:sp>
      <p:sp>
        <p:nvSpPr>
          <p:cNvPr id="322564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r>
              <a:rPr lang="en-US" altLang="en-US" sz="3600"/>
              <a:t>Interactions with Advanced CPUs</a:t>
            </a:r>
            <a:endParaRPr lang="en-AU" altLang="en-US" sz="3600"/>
          </a:p>
        </p:txBody>
      </p:sp>
      <p:sp>
        <p:nvSpPr>
          <p:cNvPr id="32256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Out-of-order CPUs can execute instructions during cache miss</a:t>
            </a:r>
          </a:p>
          <a:p>
            <a:pPr lvl="1"/>
            <a:r>
              <a:rPr lang="en-US" altLang="en-US"/>
              <a:t>Pending store stays in load/store unit</a:t>
            </a:r>
          </a:p>
          <a:p>
            <a:pPr lvl="1"/>
            <a:r>
              <a:rPr lang="en-US" altLang="en-US"/>
              <a:t>Dependent instructions wait in reservation stations</a:t>
            </a:r>
          </a:p>
          <a:p>
            <a:pPr lvl="2"/>
            <a:r>
              <a:rPr lang="en-US" altLang="en-US"/>
              <a:t>Independent instructions continue</a:t>
            </a:r>
          </a:p>
          <a:p>
            <a:r>
              <a:rPr lang="en-US" altLang="en-US"/>
              <a:t>Effect of miss depends on program data flow</a:t>
            </a:r>
          </a:p>
          <a:p>
            <a:pPr lvl="1"/>
            <a:r>
              <a:rPr lang="en-US" altLang="en-US"/>
              <a:t>Much harder to analyse</a:t>
            </a:r>
          </a:p>
          <a:p>
            <a:pPr lvl="1"/>
            <a:r>
              <a:rPr lang="en-US" altLang="en-US"/>
              <a:t>Use system simulation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66709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40F68B56-2A3B-4B74-9C47-7F9E69B6FB2F}" type="slidenum">
              <a:rPr lang="en-AU" altLang="en-US"/>
              <a:pPr/>
              <a:t>51</a:t>
            </a:fld>
            <a:endParaRPr lang="en-AU" altLang="en-US"/>
          </a:p>
        </p:txBody>
      </p:sp>
      <p:pic>
        <p:nvPicPr>
          <p:cNvPr id="324614" name="Picture 6" descr="f05-18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1268413"/>
            <a:ext cx="2705100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Interactions with Software</a:t>
            </a:r>
            <a:endParaRPr lang="en-AU" altLang="en-US"/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683125" cy="5111750"/>
          </a:xfrm>
        </p:spPr>
        <p:txBody>
          <a:bodyPr/>
          <a:lstStyle/>
          <a:p>
            <a:r>
              <a:rPr lang="en-US" altLang="en-US" sz="3600"/>
              <a:t>Misses depend on memory access patterns</a:t>
            </a:r>
          </a:p>
          <a:p>
            <a:pPr lvl="1"/>
            <a:r>
              <a:rPr lang="en-US" altLang="en-US" sz="3200"/>
              <a:t>Algorithm behavior</a:t>
            </a:r>
          </a:p>
          <a:p>
            <a:pPr lvl="1"/>
            <a:r>
              <a:rPr lang="en-US" altLang="en-US" sz="3200"/>
              <a:t>Compiler optimization for memory access</a:t>
            </a:r>
            <a:endParaRPr lang="en-AU" altLang="en-US" sz="3200"/>
          </a:p>
        </p:txBody>
      </p:sp>
      <p:sp>
        <p:nvSpPr>
          <p:cNvPr id="6" name="TextBox 5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412</a:t>
            </a:r>
          </a:p>
        </p:txBody>
      </p:sp>
    </p:spTree>
    <p:extLst>
      <p:ext uri="{BB962C8B-B14F-4D97-AF65-F5344CB8AC3E}">
        <p14:creationId xmlns:p14="http://schemas.microsoft.com/office/powerpoint/2010/main" val="4026289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DGEMM Matrix Multiply Optimizations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22787" y="1895824"/>
            <a:ext cx="1605776" cy="1580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4022787" y="1895824"/>
            <a:ext cx="1605776" cy="2062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5951947" y="1895823"/>
            <a:ext cx="1605776" cy="1580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5951947" y="1895823"/>
            <a:ext cx="211874" cy="15806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5670380" y="2560716"/>
            <a:ext cx="2600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2196775" y="1895822"/>
            <a:ext cx="1605776" cy="1580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2196775" y="1895822"/>
            <a:ext cx="189571" cy="2062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3802550" y="2607220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897" y="2245576"/>
            <a:ext cx="11923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Basic concept: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02819" y="3533545"/>
            <a:ext cx="31384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But cache use is very </a:t>
            </a:r>
            <a:r>
              <a:rPr lang="en-US" sz="1350" dirty="0" err="1"/>
              <a:t>unoptimized</a:t>
            </a:r>
            <a:endParaRPr lang="en-US" sz="1350" dirty="0"/>
          </a:p>
          <a:p>
            <a:r>
              <a:rPr lang="en-US" sz="1350" dirty="0"/>
              <a:t>Instead, break problem into sub-problems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96775" y="4184610"/>
            <a:ext cx="1605776" cy="1580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2196775" y="4193784"/>
            <a:ext cx="802888" cy="79034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>
            <a:off x="4171124" y="4184609"/>
            <a:ext cx="1605776" cy="1580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>
            <a:off x="4974012" y="4193783"/>
            <a:ext cx="802888" cy="79034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8610600" y="6324600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414</a:t>
            </a:r>
          </a:p>
        </p:txBody>
      </p:sp>
    </p:spTree>
    <p:extLst>
      <p:ext uri="{BB962C8B-B14F-4D97-AF65-F5344CB8AC3E}">
        <p14:creationId xmlns:p14="http://schemas.microsoft.com/office/powerpoint/2010/main" val="3550834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Comparisons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47768" y="5682940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1" y="1417638"/>
            <a:ext cx="8535377" cy="3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12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Dependable Memory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Service accomplishment, </a:t>
            </a:r>
            <a:r>
              <a:rPr lang="en-US" dirty="0"/>
              <a:t>where the service is delivered as specified</a:t>
            </a:r>
          </a:p>
          <a:p>
            <a:r>
              <a:rPr lang="en-US" i="1" dirty="0"/>
              <a:t>Service interruption, </a:t>
            </a:r>
            <a:r>
              <a:rPr lang="en-US" dirty="0"/>
              <a:t>where the delivered service is different from the specified service</a:t>
            </a:r>
          </a:p>
          <a:p>
            <a:r>
              <a:rPr lang="en-US" dirty="0"/>
              <a:t>Thus, require service-level agreement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0600" y="6400800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418</a:t>
            </a:r>
          </a:p>
        </p:txBody>
      </p:sp>
    </p:spTree>
    <p:extLst>
      <p:ext uri="{BB962C8B-B14F-4D97-AF65-F5344CB8AC3E}">
        <p14:creationId xmlns:p14="http://schemas.microsoft.com/office/powerpoint/2010/main" val="3349269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Time to Fail (MTTF)</a:t>
            </a:r>
          </a:p>
          <a:p>
            <a:r>
              <a:rPr lang="en-US" dirty="0"/>
              <a:t>Mean Time to Repair (MTTR)</a:t>
            </a:r>
          </a:p>
          <a:p>
            <a:r>
              <a:rPr lang="en-US" dirty="0"/>
              <a:t>Mean Time Between Failures (MTBF)</a:t>
            </a:r>
          </a:p>
          <a:p>
            <a:pPr lvl="1"/>
            <a:r>
              <a:rPr lang="en-US" dirty="0"/>
              <a:t>MTTF + MTTR</a:t>
            </a:r>
          </a:p>
          <a:p>
            <a:r>
              <a:rPr lang="en-US" dirty="0" smtClean="0"/>
              <a:t>Availability</a:t>
            </a:r>
            <a:r>
              <a:rPr lang="en-US" dirty="0"/>
              <a:t>: MTTF/MTBF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419</a:t>
            </a:r>
          </a:p>
        </p:txBody>
      </p:sp>
    </p:spTree>
    <p:extLst>
      <p:ext uri="{BB962C8B-B14F-4D97-AF65-F5344CB8AC3E}">
        <p14:creationId xmlns:p14="http://schemas.microsoft.com/office/powerpoint/2010/main" val="136031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ECC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no good if it isn’t reliable</a:t>
            </a:r>
          </a:p>
          <a:p>
            <a:r>
              <a:rPr lang="en-US" dirty="0"/>
              <a:t>Bit failures increase with time</a:t>
            </a:r>
          </a:p>
          <a:p>
            <a:r>
              <a:rPr lang="en-US" dirty="0"/>
              <a:t>Can use parity to detect errors</a:t>
            </a:r>
          </a:p>
          <a:p>
            <a:r>
              <a:rPr lang="en-US" dirty="0"/>
              <a:t>But parity alone can’t correct errors</a:t>
            </a:r>
          </a:p>
          <a:p>
            <a:pPr lvl="1"/>
            <a:r>
              <a:rPr lang="en-US" dirty="0"/>
              <a:t>Except for one bit</a:t>
            </a:r>
          </a:p>
          <a:p>
            <a:r>
              <a:rPr lang="en-US" dirty="0"/>
              <a:t>Can use an interplay of parities to correct </a:t>
            </a:r>
            <a:r>
              <a:rPr lang="en-US"/>
              <a:t>single failures in more bits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420</a:t>
            </a:r>
          </a:p>
        </p:txBody>
      </p:sp>
    </p:spTree>
    <p:extLst>
      <p:ext uri="{BB962C8B-B14F-4D97-AF65-F5344CB8AC3E}">
        <p14:creationId xmlns:p14="http://schemas.microsoft.com/office/powerpoint/2010/main" val="2731094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Hamming ECC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Start numbering bits from 1 on the left, as opposed to the traditional numbering of the rightmost bit being 0.</a:t>
            </a:r>
          </a:p>
          <a:p>
            <a:r>
              <a:rPr lang="en-US" dirty="0"/>
              <a:t>Mark all bit positions that are powers of 2 as </a:t>
            </a:r>
            <a:r>
              <a:rPr lang="en-US" dirty="0" err="1"/>
              <a:t>parit</a:t>
            </a:r>
            <a:endParaRPr lang="en-US" dirty="0"/>
          </a:p>
          <a:p>
            <a:r>
              <a:rPr lang="en-US" dirty="0"/>
              <a:t>All other bit positions are used for data bits (positions 3, 5, 6, 7, 9, 10, 11, 12, 13, 14, 15, . .. ).y bits (positions 1, 2, 4, 8, 16, ... ) .</a:t>
            </a:r>
          </a:p>
          <a:p>
            <a:r>
              <a:rPr lang="en-US" dirty="0"/>
              <a:t>Parity bit 2n check is parity for bits whose </a:t>
            </a:r>
            <a:r>
              <a:rPr lang="en-US" u="sng" dirty="0"/>
              <a:t>position number </a:t>
            </a:r>
            <a:r>
              <a:rPr lang="en-US" dirty="0"/>
              <a:t>has bit n = 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420</a:t>
            </a:r>
          </a:p>
        </p:txBody>
      </p:sp>
    </p:spTree>
    <p:extLst>
      <p:ext uri="{BB962C8B-B14F-4D97-AF65-F5344CB8AC3E}">
        <p14:creationId xmlns:p14="http://schemas.microsoft.com/office/powerpoint/2010/main" val="1957734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Hamming ECC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09605" y="1219200"/>
          <a:ext cx="80009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4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45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71600" y="4923472"/>
            <a:ext cx="5645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is even parity for d1, d2, d4, d5, and d7 (0, 1, 0, 0, 0) = 1</a:t>
            </a:r>
          </a:p>
          <a:p>
            <a:r>
              <a:rPr lang="en-US" dirty="0"/>
              <a:t>P2 is even parity for d1, d3, d4, d6, d7 (0, 0, 0, 0, 0) = 0</a:t>
            </a:r>
          </a:p>
          <a:p>
            <a:r>
              <a:rPr lang="en-US" dirty="0"/>
              <a:t>P4 is even parity for d2, d3, d4 and d8 (1, 0, 0, 1) = 0</a:t>
            </a:r>
          </a:p>
          <a:p>
            <a:r>
              <a:rPr lang="en-US" dirty="0"/>
              <a:t>P8 is even parity for d5, d6, d7, d8 (0, 0, 0, 1) = 1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7600" y="3124389"/>
            <a:ext cx="11961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Bit 0 =1</a:t>
            </a:r>
          </a:p>
          <a:p>
            <a:r>
              <a:rPr lang="en-US" sz="2400" dirty="0"/>
              <a:t>Bit 1 = 1</a:t>
            </a:r>
          </a:p>
          <a:p>
            <a:r>
              <a:rPr lang="en-US" sz="2400" dirty="0"/>
              <a:t>Bit 2 = 1</a:t>
            </a:r>
          </a:p>
          <a:p>
            <a:r>
              <a:rPr lang="en-US" sz="2400" dirty="0"/>
              <a:t>Bit 3 =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0805"/>
            <a:ext cx="6629400" cy="24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65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09605" y="1143000"/>
          <a:ext cx="80009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4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4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456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45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4401" y="2286000"/>
            <a:ext cx="716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single bit has been flipped in the above example</a:t>
            </a:r>
          </a:p>
          <a:p>
            <a:endParaRPr lang="en-US" dirty="0"/>
          </a:p>
          <a:p>
            <a:r>
              <a:rPr lang="en-US" dirty="0" err="1"/>
              <a:t>Recompute</a:t>
            </a:r>
            <a:r>
              <a:rPr lang="en-US" dirty="0"/>
              <a:t> parity bits:</a:t>
            </a:r>
          </a:p>
          <a:p>
            <a:r>
              <a:rPr lang="en-US" dirty="0"/>
              <a:t>P1 is even parity for d1, d2, d4, d5, and d7 (0, 1, 0, 0, 0) = 1</a:t>
            </a:r>
          </a:p>
          <a:p>
            <a:r>
              <a:rPr lang="en-US" dirty="0"/>
              <a:t>P2 is even parity for d1, d3, d4, d6, d7 (0, 0, 0, 1, 0) = 1 (p2 </a:t>
            </a:r>
            <a:r>
              <a:rPr lang="en-US" dirty="0" err="1"/>
              <a:t>miscompare</a:t>
            </a:r>
            <a:r>
              <a:rPr lang="en-US" dirty="0"/>
              <a:t>)</a:t>
            </a:r>
          </a:p>
          <a:p>
            <a:r>
              <a:rPr lang="en-US" dirty="0"/>
              <a:t>P4 is even parity for d2, d3, d4 and d8 (1, 0, 0, 1) = 0</a:t>
            </a:r>
          </a:p>
          <a:p>
            <a:r>
              <a:rPr lang="en-US" dirty="0"/>
              <a:t>P8 is even parity for d5, d6, d7, d8 (0, 1, 0, 1) = 0 (p8 </a:t>
            </a:r>
            <a:r>
              <a:rPr lang="en-US" dirty="0" err="1"/>
              <a:t>miscompare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Which bit do P2 and P8 have in common?</a:t>
            </a:r>
          </a:p>
          <a:p>
            <a:r>
              <a:rPr lang="en-US" dirty="0"/>
              <a:t>P1: </a:t>
            </a:r>
            <a:r>
              <a:rPr lang="en-US" dirty="0">
                <a:solidFill>
                  <a:srgbClr val="00B050"/>
                </a:solidFill>
              </a:rPr>
              <a:t>d1</a:t>
            </a:r>
            <a:r>
              <a:rPr lang="en-US" dirty="0"/>
              <a:t> d2 </a:t>
            </a:r>
            <a:r>
              <a:rPr lang="en-US" dirty="0">
                <a:solidFill>
                  <a:srgbClr val="00B050"/>
                </a:solidFill>
              </a:rPr>
              <a:t>d3</a:t>
            </a:r>
            <a:r>
              <a:rPr lang="en-US" dirty="0"/>
              <a:t> d4 </a:t>
            </a:r>
            <a:r>
              <a:rPr lang="en-US" dirty="0">
                <a:solidFill>
                  <a:srgbClr val="00B050"/>
                </a:solidFill>
              </a:rPr>
              <a:t>d5</a:t>
            </a:r>
            <a:r>
              <a:rPr lang="en-US" dirty="0"/>
              <a:t> d6 </a:t>
            </a:r>
            <a:r>
              <a:rPr lang="en-US" dirty="0">
                <a:solidFill>
                  <a:srgbClr val="00B050"/>
                </a:solidFill>
              </a:rPr>
              <a:t>d7</a:t>
            </a:r>
            <a:r>
              <a:rPr lang="en-US" dirty="0"/>
              <a:t> d8 (parity OK)</a:t>
            </a:r>
          </a:p>
          <a:p>
            <a:r>
              <a:rPr lang="en-US" dirty="0"/>
              <a:t>P2: </a:t>
            </a:r>
            <a:r>
              <a:rPr lang="en-US" dirty="0">
                <a:solidFill>
                  <a:srgbClr val="FF0000"/>
                </a:solidFill>
              </a:rPr>
              <a:t>d1</a:t>
            </a:r>
            <a:r>
              <a:rPr lang="en-US" dirty="0"/>
              <a:t> d2 </a:t>
            </a:r>
            <a:r>
              <a:rPr lang="en-US" dirty="0">
                <a:solidFill>
                  <a:srgbClr val="FF0000"/>
                </a:solidFill>
              </a:rPr>
              <a:t>d3 d4 </a:t>
            </a:r>
            <a:r>
              <a:rPr lang="en-US" dirty="0"/>
              <a:t>d5 </a:t>
            </a:r>
            <a:r>
              <a:rPr lang="en-US" dirty="0">
                <a:solidFill>
                  <a:srgbClr val="FF0000"/>
                </a:solidFill>
              </a:rPr>
              <a:t>d6 d7 </a:t>
            </a:r>
            <a:r>
              <a:rPr lang="en-US" dirty="0"/>
              <a:t>d8 (parity not OK)</a:t>
            </a:r>
          </a:p>
          <a:p>
            <a:r>
              <a:rPr lang="en-US" dirty="0"/>
              <a:t>P4: d1 </a:t>
            </a:r>
            <a:r>
              <a:rPr lang="en-US" dirty="0">
                <a:solidFill>
                  <a:srgbClr val="00B050"/>
                </a:solidFill>
              </a:rPr>
              <a:t>d2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d3 d4 </a:t>
            </a:r>
            <a:r>
              <a:rPr lang="en-US" dirty="0"/>
              <a:t>d5 d6 d7 </a:t>
            </a:r>
            <a:r>
              <a:rPr lang="en-US" dirty="0">
                <a:solidFill>
                  <a:srgbClr val="00B050"/>
                </a:solidFill>
              </a:rPr>
              <a:t>d8</a:t>
            </a:r>
            <a:r>
              <a:rPr lang="en-US" dirty="0"/>
              <a:t> (parity OK)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P8: d1 d2 d3 d4 </a:t>
            </a:r>
            <a:r>
              <a:rPr lang="en-US" dirty="0">
                <a:solidFill>
                  <a:srgbClr val="FF0000"/>
                </a:solidFill>
              </a:rPr>
              <a:t>d5 d6 d7 d8 </a:t>
            </a:r>
            <a:r>
              <a:rPr lang="en-US" dirty="0"/>
              <a:t>(parity not OK)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Or, P2</a:t>
            </a:r>
            <a:r>
              <a:rPr lang="en-US" baseline="30000" dirty="0"/>
              <a:t>1</a:t>
            </a:r>
            <a:r>
              <a:rPr lang="en-US" dirty="0"/>
              <a:t> and P2</a:t>
            </a:r>
            <a:r>
              <a:rPr lang="en-US" baseline="30000" dirty="0"/>
              <a:t>3</a:t>
            </a:r>
            <a:r>
              <a:rPr lang="en-US" dirty="0"/>
              <a:t> are in error, so set bits 1 and 3 to 1 and other bits to 0 in a binary number: 0000 1010 = 10 which is the bit position of </a:t>
            </a:r>
            <a:r>
              <a:rPr lang="en-US"/>
              <a:t>d6</a:t>
            </a:r>
            <a:r>
              <a:rPr lang="en-US" smtClean="0"/>
              <a:t>.(or 8 + 2)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70632" y="4800600"/>
            <a:ext cx="304800" cy="1143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8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RAM Technology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1125538"/>
            <a:ext cx="8270875" cy="51117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Typically 6 transistors per bit</a:t>
            </a:r>
          </a:p>
          <a:p>
            <a:r>
              <a:rPr lang="en-US" dirty="0"/>
              <a:t>State stored as a stable state among transistors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designs trade power for number of transistors.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81200"/>
            <a:ext cx="4173520" cy="31384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379</a:t>
            </a:r>
          </a:p>
        </p:txBody>
      </p:sp>
    </p:spTree>
    <p:extLst>
      <p:ext uri="{BB962C8B-B14F-4D97-AF65-F5344CB8AC3E}">
        <p14:creationId xmlns:p14="http://schemas.microsoft.com/office/powerpoint/2010/main" val="1655868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/>
              <a:t>Virtual Memory, Virtual Machines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257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The protection racket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Page based virtual memory is the basis of process protection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Need process protection if more than one process is running at once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Architecture must allow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At least a user and OS process mode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Allow user privilege read only access to some OS info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Allow processor to switch privilege levels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Protect memory state of a process from another process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Most popular method is state bits attached to pages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428</a:t>
            </a:r>
          </a:p>
        </p:txBody>
      </p:sp>
    </p:spTree>
    <p:extLst>
      <p:ext uri="{BB962C8B-B14F-4D97-AF65-F5344CB8AC3E}">
        <p14:creationId xmlns:p14="http://schemas.microsoft.com/office/powerpoint/2010/main" val="23877105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Virtual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cache, but</a:t>
            </a:r>
          </a:p>
          <a:p>
            <a:pPr lvl="1"/>
            <a:r>
              <a:rPr lang="en-US" dirty="0"/>
              <a:t>Processor address width determines VM size</a:t>
            </a:r>
          </a:p>
          <a:p>
            <a:pPr lvl="1"/>
            <a:r>
              <a:rPr lang="en-US" dirty="0"/>
              <a:t>Cache operations are governed by hardware, VM is a property of the operating system</a:t>
            </a:r>
          </a:p>
          <a:p>
            <a:pPr lvl="1"/>
            <a:r>
              <a:rPr lang="en-US" dirty="0"/>
              <a:t>Main memory is the complete backing store for cache, but the disk file contains more than the backing store for VM pages.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428</a:t>
            </a:r>
          </a:p>
        </p:txBody>
      </p:sp>
    </p:spTree>
    <p:extLst>
      <p:ext uri="{BB962C8B-B14F-4D97-AF65-F5344CB8AC3E}">
        <p14:creationId xmlns:p14="http://schemas.microsoft.com/office/powerpoint/2010/main" val="2951526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9" y="1219200"/>
            <a:ext cx="7467600" cy="5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429</a:t>
            </a:r>
          </a:p>
        </p:txBody>
      </p:sp>
    </p:spTree>
    <p:extLst>
      <p:ext uri="{BB962C8B-B14F-4D97-AF65-F5344CB8AC3E}">
        <p14:creationId xmlns:p14="http://schemas.microsoft.com/office/powerpoint/2010/main" val="2582821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Address Translation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Large size of page table means it is paged</a:t>
            </a:r>
          </a:p>
          <a:p>
            <a:r>
              <a:rPr lang="en-US" dirty="0"/>
              <a:t>Would cause a double-time hit</a:t>
            </a:r>
          </a:p>
          <a:p>
            <a:pPr lvl="1"/>
            <a:r>
              <a:rPr lang="en-US" dirty="0"/>
              <a:t>One to get the page of the page table</a:t>
            </a:r>
          </a:p>
          <a:p>
            <a:pPr lvl="1"/>
            <a:r>
              <a:rPr lang="en-US" dirty="0"/>
              <a:t>A second to get the data from the page</a:t>
            </a:r>
          </a:p>
          <a:p>
            <a:r>
              <a:rPr lang="en-US" dirty="0"/>
              <a:t>TLB holds parts of the page table and leverages locality to speed address translation</a:t>
            </a:r>
          </a:p>
          <a:p>
            <a:r>
              <a:rPr lang="en-US" dirty="0"/>
              <a:t>If all worked perfectly, we’d be done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428</a:t>
            </a:r>
          </a:p>
        </p:txBody>
      </p:sp>
    </p:spTree>
    <p:extLst>
      <p:ext uri="{BB962C8B-B14F-4D97-AF65-F5344CB8AC3E}">
        <p14:creationId xmlns:p14="http://schemas.microsoft.com/office/powerpoint/2010/main" val="4035980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0932"/>
            <a:ext cx="7820025" cy="517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430</a:t>
            </a:r>
          </a:p>
        </p:txBody>
      </p:sp>
    </p:spTree>
    <p:extLst>
      <p:ext uri="{BB962C8B-B14F-4D97-AF65-F5344CB8AC3E}">
        <p14:creationId xmlns:p14="http://schemas.microsoft.com/office/powerpoint/2010/main" val="2622736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cache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Where can a block (page) be placed in memory?</a:t>
            </a:r>
          </a:p>
          <a:p>
            <a:pPr lvl="1"/>
            <a:r>
              <a:rPr lang="en-US" dirty="0"/>
              <a:t>In principle, anywhere, main memory is seen as fully associative in regard to pages</a:t>
            </a:r>
          </a:p>
          <a:p>
            <a:r>
              <a:rPr lang="en-US" dirty="0"/>
              <a:t>How is a block found in main memory?</a:t>
            </a:r>
          </a:p>
          <a:p>
            <a:pPr lvl="1"/>
            <a:r>
              <a:rPr lang="en-US" dirty="0"/>
              <a:t>The page table and the Translation Lookaside Buffer</a:t>
            </a:r>
          </a:p>
          <a:p>
            <a:r>
              <a:rPr lang="en-US" dirty="0"/>
              <a:t>What block should be replaced, if needed?</a:t>
            </a:r>
          </a:p>
          <a:p>
            <a:pPr lvl="1"/>
            <a:r>
              <a:rPr lang="en-US" dirty="0"/>
              <a:t>Same as cache--LRU</a:t>
            </a:r>
          </a:p>
          <a:p>
            <a:r>
              <a:rPr lang="en-US" dirty="0"/>
              <a:t>What happens on a write?</a:t>
            </a:r>
          </a:p>
          <a:p>
            <a:pPr lvl="1"/>
            <a:r>
              <a:rPr lang="en-US" dirty="0"/>
              <a:t>Typically write-back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14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</a:t>
            </a:r>
            <a:r>
              <a:rPr lang="en-US" dirty="0" err="1"/>
              <a:t>Looksaside</a:t>
            </a:r>
            <a:r>
              <a:rPr lang="en-US" dirty="0"/>
              <a:t> Buffer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3152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438</a:t>
            </a:r>
          </a:p>
        </p:txBody>
      </p:sp>
    </p:spTree>
    <p:extLst>
      <p:ext uri="{BB962C8B-B14F-4D97-AF65-F5344CB8AC3E}">
        <p14:creationId xmlns:p14="http://schemas.microsoft.com/office/powerpoint/2010/main" val="4246697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2939"/>
            <a:ext cx="6561995" cy="6699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9400" y="76200"/>
            <a:ext cx="2362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Putting Cache and Virtual Memory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4400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8083" y="4075033"/>
            <a:ext cx="2258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cache is physically indexed and tagged</a:t>
            </a:r>
          </a:p>
          <a:p>
            <a:endParaRPr lang="en-US" dirty="0"/>
          </a:p>
          <a:p>
            <a:r>
              <a:rPr lang="en-US" dirty="0"/>
              <a:t>Cache is hardware</a:t>
            </a:r>
          </a:p>
          <a:p>
            <a:endParaRPr lang="en-US" dirty="0"/>
          </a:p>
          <a:p>
            <a:r>
              <a:rPr lang="en-US" dirty="0"/>
              <a:t>Virtual memory is software</a:t>
            </a:r>
          </a:p>
        </p:txBody>
      </p:sp>
    </p:spTree>
    <p:extLst>
      <p:ext uri="{BB962C8B-B14F-4D97-AF65-F5344CB8AC3E}">
        <p14:creationId xmlns:p14="http://schemas.microsoft.com/office/powerpoint/2010/main" val="3968596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 of Hits and Misses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209800"/>
            <a:ext cx="8182393" cy="3525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443</a:t>
            </a:r>
          </a:p>
        </p:txBody>
      </p:sp>
    </p:spTree>
    <p:extLst>
      <p:ext uri="{BB962C8B-B14F-4D97-AF65-F5344CB8AC3E}">
        <p14:creationId xmlns:p14="http://schemas.microsoft.com/office/powerpoint/2010/main" val="3220191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Processor has two modes, user and kernel</a:t>
            </a:r>
          </a:p>
          <a:p>
            <a:r>
              <a:rPr lang="en-US" dirty="0"/>
              <a:t>Operating system manages virtual memory with kernel-level instructions and calls</a:t>
            </a:r>
          </a:p>
          <a:p>
            <a:r>
              <a:rPr lang="en-US" dirty="0"/>
              <a:t>A context switch isolates one process’s page table from another process’s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444</a:t>
            </a:r>
          </a:p>
        </p:txBody>
      </p:sp>
    </p:spTree>
    <p:extLst>
      <p:ext uri="{BB962C8B-B14F-4D97-AF65-F5344CB8AC3E}">
        <p14:creationId xmlns:p14="http://schemas.microsoft.com/office/powerpoint/2010/main" val="106189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RAM Technology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r>
              <a:rPr lang="en-US" dirty="0"/>
              <a:t>Charge stored as capacitance, not a transistor state</a:t>
            </a:r>
          </a:p>
          <a:p>
            <a:pPr lvl="1"/>
            <a:r>
              <a:rPr lang="en-US" dirty="0"/>
              <a:t>Fewer transistors (1-2), less current than SRAM</a:t>
            </a:r>
          </a:p>
          <a:p>
            <a:r>
              <a:rPr lang="en-US" dirty="0"/>
              <a:t>Charge only lasts a few milliseconds</a:t>
            </a:r>
          </a:p>
          <a:p>
            <a:pPr lvl="1"/>
            <a:r>
              <a:rPr lang="en-US" dirty="0"/>
              <a:t>Refresh cycle reads and rewrites each bit</a:t>
            </a:r>
          </a:p>
          <a:p>
            <a:r>
              <a:rPr lang="en-US" dirty="0"/>
              <a:t>Synchronous DRAM can transfer long blocks of bits without intermittently specifying an address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379</a:t>
            </a:r>
          </a:p>
        </p:txBody>
      </p:sp>
    </p:spTree>
    <p:extLst>
      <p:ext uri="{BB962C8B-B14F-4D97-AF65-F5344CB8AC3E}">
        <p14:creationId xmlns:p14="http://schemas.microsoft.com/office/powerpoint/2010/main" val="382711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in MIPS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31" y="2819400"/>
            <a:ext cx="8545738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These are the MIPS registers used to handle virtual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Page faults are </a:t>
            </a:r>
            <a:r>
              <a:rPr lang="en-US" sz="2800" dirty="0" err="1"/>
              <a:t>restartable</a:t>
            </a:r>
            <a:r>
              <a:rPr lang="en-US" sz="2800" dirty="0"/>
              <a:t> exceptions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448</a:t>
            </a:r>
          </a:p>
        </p:txBody>
      </p:sp>
    </p:spTree>
    <p:extLst>
      <p:ext uri="{BB962C8B-B14F-4D97-AF65-F5344CB8AC3E}">
        <p14:creationId xmlns:p14="http://schemas.microsoft.com/office/powerpoint/2010/main" val="3563932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TLB Miss Handler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8226972" cy="1762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038600"/>
            <a:ext cx="84269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 and </a:t>
            </a:r>
            <a:r>
              <a:rPr lang="en-US" dirty="0" err="1"/>
              <a:t>EntryLo</a:t>
            </a:r>
            <a:r>
              <a:rPr lang="en-US" dirty="0"/>
              <a:t> are Coprocessor 0 registers shown on previous slide</a:t>
            </a:r>
          </a:p>
          <a:p>
            <a:endParaRPr lang="en-US" dirty="0"/>
          </a:p>
          <a:p>
            <a:r>
              <a:rPr lang="en-US" dirty="0"/>
              <a:t>Mfc0, mtc0 and </a:t>
            </a:r>
            <a:r>
              <a:rPr lang="en-US" dirty="0" err="1"/>
              <a:t>eret</a:t>
            </a:r>
            <a:r>
              <a:rPr lang="en-US" dirty="0"/>
              <a:t> are legal instructions in MARS, but the C0 registers are not all there</a:t>
            </a:r>
          </a:p>
          <a:p>
            <a:endParaRPr lang="en-US" dirty="0"/>
          </a:p>
          <a:p>
            <a:r>
              <a:rPr lang="en-US" dirty="0" err="1"/>
              <a:t>Tlbwr</a:t>
            </a:r>
            <a:r>
              <a:rPr lang="en-US" dirty="0"/>
              <a:t> is a kernel-privilege instruction only (not supported by MARS)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449</a:t>
            </a:r>
          </a:p>
        </p:txBody>
      </p:sp>
    </p:spTree>
    <p:extLst>
      <p:ext uri="{BB962C8B-B14F-4D97-AF65-F5344CB8AC3E}">
        <p14:creationId xmlns:p14="http://schemas.microsoft.com/office/powerpoint/2010/main" val="603937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Pages are large (4K) compared to cache block sizes</a:t>
            </a:r>
          </a:p>
          <a:p>
            <a:r>
              <a:rPr lang="en-US" dirty="0"/>
              <a:t>Must map between virtual addresses and physical addresses</a:t>
            </a:r>
          </a:p>
          <a:p>
            <a:r>
              <a:rPr lang="en-US" dirty="0"/>
              <a:t>Main memory handles pages in fully associative fashion</a:t>
            </a:r>
          </a:p>
          <a:p>
            <a:r>
              <a:rPr lang="en-US" dirty="0"/>
              <a:t>LRU important replacement strategy since page faults take a long time to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452</a:t>
            </a:r>
          </a:p>
        </p:txBody>
      </p:sp>
    </p:spTree>
    <p:extLst>
      <p:ext uri="{BB962C8B-B14F-4D97-AF65-F5344CB8AC3E}">
        <p14:creationId xmlns:p14="http://schemas.microsoft.com/office/powerpoint/2010/main" val="629258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main memory is small and page faults are frequent</a:t>
            </a:r>
          </a:p>
          <a:p>
            <a:r>
              <a:rPr lang="en-US" dirty="0" err="1"/>
              <a:t>Belady’s</a:t>
            </a:r>
            <a:r>
              <a:rPr lang="en-US" dirty="0"/>
              <a:t> anomaly</a:t>
            </a:r>
          </a:p>
          <a:p>
            <a:pPr lvl="1"/>
            <a:r>
              <a:rPr lang="en-US" dirty="0"/>
              <a:t>Increasing main-memory size leads to more page faults</a:t>
            </a:r>
          </a:p>
          <a:p>
            <a:pPr lvl="1"/>
            <a:r>
              <a:rPr lang="en-US" dirty="0"/>
              <a:t>From early virtual memory schemes which didn’t use LRU replacement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4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453</a:t>
            </a:r>
          </a:p>
        </p:txBody>
      </p:sp>
    </p:spTree>
    <p:extLst>
      <p:ext uri="{BB962C8B-B14F-4D97-AF65-F5344CB8AC3E}">
        <p14:creationId xmlns:p14="http://schemas.microsoft.com/office/powerpoint/2010/main" val="2098777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Framework for Cache and Virtual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can block be placed?</a:t>
            </a:r>
          </a:p>
          <a:p>
            <a:r>
              <a:rPr lang="en-US" dirty="0"/>
              <a:t>How is it found again?</a:t>
            </a:r>
          </a:p>
          <a:p>
            <a:r>
              <a:rPr lang="en-US" dirty="0"/>
              <a:t>Which block should be replaced on a miss?</a:t>
            </a:r>
          </a:p>
          <a:p>
            <a:r>
              <a:rPr lang="en-US" dirty="0"/>
              <a:t>How are writes different?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454</a:t>
            </a:r>
          </a:p>
        </p:txBody>
      </p:sp>
    </p:spTree>
    <p:extLst>
      <p:ext uri="{BB962C8B-B14F-4D97-AF65-F5344CB8AC3E}">
        <p14:creationId xmlns:p14="http://schemas.microsoft.com/office/powerpoint/2010/main" val="792137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 for Misses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Compulsory</a:t>
            </a:r>
          </a:p>
          <a:p>
            <a:pPr lvl="1"/>
            <a:r>
              <a:rPr lang="en-US" dirty="0"/>
              <a:t>On first-ever access</a:t>
            </a:r>
          </a:p>
          <a:p>
            <a:r>
              <a:rPr lang="en-US" dirty="0"/>
              <a:t>Capacity</a:t>
            </a:r>
          </a:p>
          <a:p>
            <a:pPr lvl="1"/>
            <a:r>
              <a:rPr lang="en-US" dirty="0"/>
              <a:t>No room</a:t>
            </a:r>
          </a:p>
          <a:p>
            <a:r>
              <a:rPr lang="en-US" dirty="0"/>
              <a:t>Conflict</a:t>
            </a:r>
          </a:p>
          <a:p>
            <a:pPr lvl="1"/>
            <a:r>
              <a:rPr lang="en-US" dirty="0"/>
              <a:t>Room, but not in the 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459</a:t>
            </a:r>
          </a:p>
        </p:txBody>
      </p:sp>
    </p:spTree>
    <p:extLst>
      <p:ext uri="{BB962C8B-B14F-4D97-AF65-F5344CB8AC3E}">
        <p14:creationId xmlns:p14="http://schemas.microsoft.com/office/powerpoint/2010/main" val="2285570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Miss Rate vs Cache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159692"/>
            <a:ext cx="7804346" cy="5164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460</a:t>
            </a:r>
          </a:p>
        </p:txBody>
      </p:sp>
    </p:spTree>
    <p:extLst>
      <p:ext uri="{BB962C8B-B14F-4D97-AF65-F5344CB8AC3E}">
        <p14:creationId xmlns:p14="http://schemas.microsoft.com/office/powerpoint/2010/main" val="12157964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Fixes and Their Drawbacks</a:t>
            </a:r>
          </a:p>
        </p:txBody>
      </p:sp>
      <p:graphicFrame>
        <p:nvGraphicFramePr>
          <p:cNvPr id="7" name="Group 3"/>
          <p:cNvGraphicFramePr>
            <a:graphicFrameLocks noGrp="1"/>
          </p:cNvGraphicFramePr>
          <p:nvPr/>
        </p:nvGraphicFramePr>
        <p:xfrm>
          <a:off x="684213" y="1541463"/>
          <a:ext cx="8135937" cy="3832226"/>
        </p:xfrm>
        <a:graphic>
          <a:graphicData uri="http://schemas.openxmlformats.org/drawingml/2006/table">
            <a:tbl>
              <a:tblPr/>
              <a:tblGrid>
                <a:gridCol w="271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3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Design change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Effect on miss rate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Negative performance effect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Increase cache size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Decrease capacity misses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May increase access time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Increase associativity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Decrease conflict misses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May increase access time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5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Increase block size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Decrease compulsory misses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Increases miss penalty. For very large block size, may increase miss rate due to pollution.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461</a:t>
            </a:r>
          </a:p>
        </p:txBody>
      </p:sp>
    </p:spTree>
    <p:extLst>
      <p:ext uri="{BB962C8B-B14F-4D97-AF65-F5344CB8AC3E}">
        <p14:creationId xmlns:p14="http://schemas.microsoft.com/office/powerpoint/2010/main" val="5137030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Say We Want to Design a Cache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Direct-mapped</a:t>
            </a:r>
          </a:p>
          <a:p>
            <a:pPr lvl="1"/>
            <a:r>
              <a:rPr lang="en-US" dirty="0"/>
              <a:t>Write-back using write allocate</a:t>
            </a:r>
          </a:p>
          <a:p>
            <a:pPr lvl="1"/>
            <a:r>
              <a:rPr lang="en-US" dirty="0"/>
              <a:t>Block size is 16 bytes (Block </a:t>
            </a:r>
            <a:r>
              <a:rPr lang="en-US" dirty="0" smtClean="0"/>
              <a:t>index = </a:t>
            </a:r>
            <a:r>
              <a:rPr lang="en-US" dirty="0"/>
              <a:t>4 bits)</a:t>
            </a:r>
          </a:p>
          <a:p>
            <a:pPr lvl="1"/>
            <a:r>
              <a:rPr lang="en-US" dirty="0"/>
              <a:t>Cache size is 16 KB </a:t>
            </a:r>
            <a:r>
              <a:rPr lang="en-US" dirty="0" smtClean="0"/>
              <a:t>(Set index </a:t>
            </a:r>
            <a:r>
              <a:rPr lang="en-US" dirty="0"/>
              <a:t>= 10 bits)</a:t>
            </a:r>
          </a:p>
          <a:p>
            <a:pPr lvl="1"/>
            <a:r>
              <a:rPr lang="en-US" dirty="0"/>
              <a:t>32-byte addresses</a:t>
            </a:r>
          </a:p>
          <a:p>
            <a:pPr lvl="1"/>
            <a:r>
              <a:rPr lang="en-US" dirty="0"/>
              <a:t>Valid bit and dirty bit per block</a:t>
            </a:r>
          </a:p>
          <a:p>
            <a:pPr lvl="1"/>
            <a:r>
              <a:rPr lang="en-US" dirty="0"/>
              <a:t>Therefore cache tag is 18 bits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462</a:t>
            </a:r>
          </a:p>
        </p:txBody>
      </p:sp>
    </p:spTree>
    <p:extLst>
      <p:ext uri="{BB962C8B-B14F-4D97-AF65-F5344CB8AC3E}">
        <p14:creationId xmlns:p14="http://schemas.microsoft.com/office/powerpoint/2010/main" val="72932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1-bit Read or Write signal</a:t>
            </a:r>
          </a:p>
          <a:p>
            <a:pPr lvl="1"/>
            <a:r>
              <a:rPr lang="en-US" dirty="0"/>
              <a:t>1-bit Valid signal, saying whether there is a cache operation or not</a:t>
            </a:r>
          </a:p>
          <a:p>
            <a:pPr lvl="1"/>
            <a:r>
              <a:rPr lang="en-US" dirty="0"/>
              <a:t>32-bit address</a:t>
            </a:r>
          </a:p>
          <a:p>
            <a:pPr lvl="1"/>
            <a:r>
              <a:rPr lang="en-US" dirty="0"/>
              <a:t>32-bit data from processor to cache</a:t>
            </a:r>
          </a:p>
          <a:p>
            <a:pPr lvl="1"/>
            <a:r>
              <a:rPr lang="en-US" dirty="0"/>
              <a:t>32-bit data from cache to processor</a:t>
            </a:r>
          </a:p>
          <a:p>
            <a:pPr lvl="1"/>
            <a:r>
              <a:rPr lang="en-US" dirty="0"/>
              <a:t>1-bit Ready signal, saying the cache operation is complete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462</a:t>
            </a:r>
          </a:p>
        </p:txBody>
      </p:sp>
    </p:spTree>
    <p:extLst>
      <p:ext uri="{BB962C8B-B14F-4D97-AF65-F5344CB8AC3E}">
        <p14:creationId xmlns:p14="http://schemas.microsoft.com/office/powerpoint/2010/main" val="293824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Data Rate DRAM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r>
              <a:rPr lang="en-US" dirty="0"/>
              <a:t>A type of SDRAM</a:t>
            </a:r>
          </a:p>
          <a:p>
            <a:r>
              <a:rPr lang="en-US" dirty="0"/>
              <a:t>Transfers data on rising and falling edge of clock cycle</a:t>
            </a:r>
          </a:p>
          <a:p>
            <a:r>
              <a:rPr lang="en-US" dirty="0"/>
              <a:t>DDR3: </a:t>
            </a:r>
            <a:r>
              <a:rPr lang="en-US" dirty="0" smtClean="0"/>
              <a:t>400 - 1066 </a:t>
            </a:r>
            <a:r>
              <a:rPr lang="en-US" dirty="0"/>
              <a:t>MHz, therefore </a:t>
            </a:r>
            <a:r>
              <a:rPr lang="en-US" dirty="0" smtClean="0"/>
              <a:t>up to 2133 </a:t>
            </a:r>
            <a:r>
              <a:rPr lang="en-US" dirty="0"/>
              <a:t>M </a:t>
            </a:r>
            <a:r>
              <a:rPr lang="en-US" dirty="0" smtClean="0"/>
              <a:t>transfers/sec  (64 bits wide)</a:t>
            </a:r>
            <a:endParaRPr lang="en-US" dirty="0"/>
          </a:p>
          <a:p>
            <a:r>
              <a:rPr lang="en-US" dirty="0"/>
              <a:t>Main memory typically provided with 4-16 DRAM chips on a DIMM board</a:t>
            </a:r>
          </a:p>
          <a:p>
            <a:r>
              <a:rPr lang="en-US" dirty="0"/>
              <a:t>4-8 byte bus width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380</a:t>
            </a:r>
          </a:p>
        </p:txBody>
      </p:sp>
    </p:spTree>
    <p:extLst>
      <p:ext uri="{BB962C8B-B14F-4D97-AF65-F5344CB8AC3E}">
        <p14:creationId xmlns:p14="http://schemas.microsoft.com/office/powerpoint/2010/main" val="4852340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Controller Circuit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464</a:t>
            </a:r>
          </a:p>
        </p:txBody>
      </p:sp>
      <p:pic>
        <p:nvPicPr>
          <p:cNvPr id="9" name="Picture 6" descr="f05-33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495" y="1600200"/>
            <a:ext cx="659683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47800" y="5407072"/>
            <a:ext cx="2366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CPU and memory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7467" y="2514600"/>
            <a:ext cx="209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CPU and memory</a:t>
            </a:r>
          </a:p>
        </p:txBody>
      </p:sp>
    </p:spTree>
    <p:extLst>
      <p:ext uri="{BB962C8B-B14F-4D97-AF65-F5344CB8AC3E}">
        <p14:creationId xmlns:p14="http://schemas.microsoft.com/office/powerpoint/2010/main" val="4280950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State </a:t>
            </a:r>
            <a:r>
              <a:rPr lang="en-US" dirty="0"/>
              <a:t>Machine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3000"/>
            <a:ext cx="6172200" cy="56432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2076" y="6400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18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or Write Hit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600" y="2057400"/>
            <a:ext cx="22098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200400" y="1664732"/>
            <a:ext cx="2286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2249269"/>
            <a:ext cx="2253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or Write Miss</a:t>
            </a:r>
          </a:p>
          <a:p>
            <a:r>
              <a:rPr lang="en-US" dirty="0">
                <a:solidFill>
                  <a:srgbClr val="FF0000"/>
                </a:solidFill>
              </a:rPr>
              <a:t>Invalid block available</a:t>
            </a:r>
          </a:p>
          <a:p>
            <a:r>
              <a:rPr lang="en-US" dirty="0">
                <a:solidFill>
                  <a:srgbClr val="FF0000"/>
                </a:solidFill>
              </a:rPr>
              <a:t>Or evicted block clean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52800" y="2590800"/>
            <a:ext cx="2590800" cy="266700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48000" y="2438400"/>
            <a:ext cx="2590800" cy="259080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72200" y="2667000"/>
            <a:ext cx="76200" cy="220980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505200" y="5562600"/>
            <a:ext cx="1981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7432" y="3640268"/>
            <a:ext cx="196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or Write Miss</a:t>
            </a:r>
          </a:p>
          <a:p>
            <a:r>
              <a:rPr lang="en-US" dirty="0">
                <a:solidFill>
                  <a:srgbClr val="FF0000"/>
                </a:solidFill>
              </a:rPr>
              <a:t>Invalid block dirty</a:t>
            </a:r>
          </a:p>
        </p:txBody>
      </p:sp>
    </p:spTree>
    <p:extLst>
      <p:ext uri="{BB962C8B-B14F-4D97-AF65-F5344CB8AC3E}">
        <p14:creationId xmlns:p14="http://schemas.microsoft.com/office/powerpoint/2010/main" val="49733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2" grpId="0"/>
      <p:bldP spid="12" grpId="1"/>
      <p:bldP spid="4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Interface Signals</a:t>
            </a:r>
          </a:p>
        </p:txBody>
      </p:sp>
      <p:sp>
        <p:nvSpPr>
          <p:cNvPr id="4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9C8AED5A-40CF-4DBE-B44D-C987A4B8F5E6}" type="slidenum">
              <a:rPr lang="en-AU" altLang="en-US"/>
              <a:pPr/>
              <a:t>82</a:t>
            </a:fld>
            <a:endParaRPr lang="en-AU" altLang="en-US"/>
          </a:p>
        </p:txBody>
      </p:sp>
      <p:sp>
        <p:nvSpPr>
          <p:cNvPr id="400388" name="Rectangle 4"/>
          <p:cNvSpPr>
            <a:spLocks noChangeArrowheads="1"/>
          </p:cNvSpPr>
          <p:nvPr/>
        </p:nvSpPr>
        <p:spPr bwMode="auto">
          <a:xfrm>
            <a:off x="4091518" y="1916113"/>
            <a:ext cx="882587" cy="29527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AU" altLang="en-US"/>
              <a:t>Cache</a:t>
            </a:r>
          </a:p>
        </p:txBody>
      </p:sp>
      <p:sp>
        <p:nvSpPr>
          <p:cNvPr id="400389" name="Rectangle 5"/>
          <p:cNvSpPr>
            <a:spLocks noChangeArrowheads="1"/>
          </p:cNvSpPr>
          <p:nvPr/>
        </p:nvSpPr>
        <p:spPr bwMode="auto">
          <a:xfrm>
            <a:off x="542533" y="1916113"/>
            <a:ext cx="901669" cy="29527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AU" altLang="en-US"/>
              <a:t>CPU</a:t>
            </a:r>
          </a:p>
        </p:txBody>
      </p:sp>
      <p:sp>
        <p:nvSpPr>
          <p:cNvPr id="400390" name="Rectangle 6"/>
          <p:cNvSpPr>
            <a:spLocks noChangeArrowheads="1"/>
          </p:cNvSpPr>
          <p:nvPr/>
        </p:nvSpPr>
        <p:spPr bwMode="auto">
          <a:xfrm>
            <a:off x="7940225" y="1916113"/>
            <a:ext cx="1147224" cy="29527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AU" altLang="en-US"/>
              <a:t>Memory</a:t>
            </a:r>
          </a:p>
        </p:txBody>
      </p:sp>
      <p:sp>
        <p:nvSpPr>
          <p:cNvPr id="400391" name="Line 7"/>
          <p:cNvSpPr>
            <a:spLocks noChangeShapeType="1"/>
          </p:cNvSpPr>
          <p:nvPr/>
        </p:nvSpPr>
        <p:spPr bwMode="auto">
          <a:xfrm flipV="1">
            <a:off x="1500559" y="2347912"/>
            <a:ext cx="2623617" cy="73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92" name="Line 8"/>
          <p:cNvSpPr>
            <a:spLocks noChangeShapeType="1"/>
          </p:cNvSpPr>
          <p:nvPr/>
        </p:nvSpPr>
        <p:spPr bwMode="auto">
          <a:xfrm flipV="1">
            <a:off x="1489672" y="2706688"/>
            <a:ext cx="2634504" cy="204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93" name="Text Box 9"/>
          <p:cNvSpPr txBox="1">
            <a:spLocks noChangeArrowheads="1"/>
          </p:cNvSpPr>
          <p:nvPr/>
        </p:nvSpPr>
        <p:spPr bwMode="auto">
          <a:xfrm>
            <a:off x="1392464" y="2058988"/>
            <a:ext cx="12646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Read/Write</a:t>
            </a:r>
          </a:p>
        </p:txBody>
      </p:sp>
      <p:sp>
        <p:nvSpPr>
          <p:cNvPr id="400394" name="Text Box 10"/>
          <p:cNvSpPr txBox="1">
            <a:spLocks noChangeArrowheads="1"/>
          </p:cNvSpPr>
          <p:nvPr/>
        </p:nvSpPr>
        <p:spPr bwMode="auto">
          <a:xfrm>
            <a:off x="1392464" y="2419351"/>
            <a:ext cx="6415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Valid</a:t>
            </a:r>
          </a:p>
        </p:txBody>
      </p:sp>
      <p:sp>
        <p:nvSpPr>
          <p:cNvPr id="400395" name="Line 11"/>
          <p:cNvSpPr>
            <a:spLocks noChangeShapeType="1"/>
          </p:cNvSpPr>
          <p:nvPr/>
        </p:nvSpPr>
        <p:spPr bwMode="auto">
          <a:xfrm flipV="1">
            <a:off x="1500559" y="3140075"/>
            <a:ext cx="2623617" cy="82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96" name="Text Box 12"/>
          <p:cNvSpPr txBox="1">
            <a:spLocks noChangeArrowheads="1"/>
          </p:cNvSpPr>
          <p:nvPr/>
        </p:nvSpPr>
        <p:spPr bwMode="auto">
          <a:xfrm>
            <a:off x="1392465" y="2852738"/>
            <a:ext cx="9334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Address</a:t>
            </a:r>
          </a:p>
        </p:txBody>
      </p:sp>
      <p:sp>
        <p:nvSpPr>
          <p:cNvPr id="400397" name="Line 13"/>
          <p:cNvSpPr>
            <a:spLocks noChangeShapeType="1"/>
          </p:cNvSpPr>
          <p:nvPr/>
        </p:nvSpPr>
        <p:spPr bwMode="auto">
          <a:xfrm>
            <a:off x="1489672" y="3571875"/>
            <a:ext cx="263450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98" name="Text Box 14"/>
          <p:cNvSpPr txBox="1">
            <a:spLocks noChangeArrowheads="1"/>
          </p:cNvSpPr>
          <p:nvPr/>
        </p:nvSpPr>
        <p:spPr bwMode="auto">
          <a:xfrm>
            <a:off x="1392464" y="3284538"/>
            <a:ext cx="11948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Write Data</a:t>
            </a:r>
          </a:p>
        </p:txBody>
      </p:sp>
      <p:sp>
        <p:nvSpPr>
          <p:cNvPr id="400399" name="Line 15"/>
          <p:cNvSpPr>
            <a:spLocks noChangeShapeType="1"/>
          </p:cNvSpPr>
          <p:nvPr/>
        </p:nvSpPr>
        <p:spPr bwMode="auto">
          <a:xfrm>
            <a:off x="1489672" y="4003675"/>
            <a:ext cx="263450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00" name="Text Box 16"/>
          <p:cNvSpPr txBox="1">
            <a:spLocks noChangeArrowheads="1"/>
          </p:cNvSpPr>
          <p:nvPr/>
        </p:nvSpPr>
        <p:spPr bwMode="auto">
          <a:xfrm>
            <a:off x="1392464" y="3716338"/>
            <a:ext cx="1142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Read Data</a:t>
            </a:r>
          </a:p>
        </p:txBody>
      </p:sp>
      <p:sp>
        <p:nvSpPr>
          <p:cNvPr id="400401" name="Line 17"/>
          <p:cNvSpPr>
            <a:spLocks noChangeShapeType="1"/>
          </p:cNvSpPr>
          <p:nvPr/>
        </p:nvSpPr>
        <p:spPr bwMode="auto">
          <a:xfrm flipV="1">
            <a:off x="1489672" y="4435474"/>
            <a:ext cx="2634504" cy="63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02" name="Text Box 18"/>
          <p:cNvSpPr txBox="1">
            <a:spLocks noChangeArrowheads="1"/>
          </p:cNvSpPr>
          <p:nvPr/>
        </p:nvSpPr>
        <p:spPr bwMode="auto">
          <a:xfrm>
            <a:off x="1392463" y="4148138"/>
            <a:ext cx="7577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Ready</a:t>
            </a:r>
          </a:p>
        </p:txBody>
      </p:sp>
      <p:sp>
        <p:nvSpPr>
          <p:cNvPr id="400403" name="Line 19"/>
          <p:cNvSpPr>
            <a:spLocks noChangeShapeType="1"/>
          </p:cNvSpPr>
          <p:nvPr/>
        </p:nvSpPr>
        <p:spPr bwMode="auto">
          <a:xfrm flipV="1">
            <a:off x="3473148" y="3067052"/>
            <a:ext cx="192617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04" name="Line 20"/>
          <p:cNvSpPr>
            <a:spLocks noChangeShapeType="1"/>
          </p:cNvSpPr>
          <p:nvPr/>
        </p:nvSpPr>
        <p:spPr bwMode="auto">
          <a:xfrm flipV="1">
            <a:off x="3473148" y="3498852"/>
            <a:ext cx="192617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05" name="Line 21"/>
          <p:cNvSpPr>
            <a:spLocks noChangeShapeType="1"/>
          </p:cNvSpPr>
          <p:nvPr/>
        </p:nvSpPr>
        <p:spPr bwMode="auto">
          <a:xfrm flipV="1">
            <a:off x="3473148" y="3932238"/>
            <a:ext cx="192617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06" name="Text Box 22"/>
          <p:cNvSpPr txBox="1">
            <a:spLocks noChangeArrowheads="1"/>
          </p:cNvSpPr>
          <p:nvPr/>
        </p:nvSpPr>
        <p:spPr bwMode="auto">
          <a:xfrm>
            <a:off x="3384693" y="2778126"/>
            <a:ext cx="3674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en-US" sz="1400"/>
              <a:t>32</a:t>
            </a:r>
          </a:p>
        </p:txBody>
      </p:sp>
      <p:sp>
        <p:nvSpPr>
          <p:cNvPr id="400407" name="Text Box 23"/>
          <p:cNvSpPr txBox="1">
            <a:spLocks noChangeArrowheads="1"/>
          </p:cNvSpPr>
          <p:nvPr/>
        </p:nvSpPr>
        <p:spPr bwMode="auto">
          <a:xfrm>
            <a:off x="3384693" y="3211514"/>
            <a:ext cx="3674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en-US" sz="1400"/>
              <a:t>32</a:t>
            </a:r>
          </a:p>
        </p:txBody>
      </p:sp>
      <p:sp>
        <p:nvSpPr>
          <p:cNvPr id="400408" name="Text Box 24"/>
          <p:cNvSpPr txBox="1">
            <a:spLocks noChangeArrowheads="1"/>
          </p:cNvSpPr>
          <p:nvPr/>
        </p:nvSpPr>
        <p:spPr bwMode="auto">
          <a:xfrm>
            <a:off x="3384693" y="3644901"/>
            <a:ext cx="3674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en-US" sz="1400"/>
              <a:t>32</a:t>
            </a:r>
          </a:p>
        </p:txBody>
      </p:sp>
      <p:sp>
        <p:nvSpPr>
          <p:cNvPr id="400409" name="Line 25"/>
          <p:cNvSpPr>
            <a:spLocks noChangeShapeType="1"/>
          </p:cNvSpPr>
          <p:nvPr/>
        </p:nvSpPr>
        <p:spPr bwMode="auto">
          <a:xfrm>
            <a:off x="4964193" y="2347913"/>
            <a:ext cx="29760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10" name="Line 26"/>
          <p:cNvSpPr>
            <a:spLocks noChangeShapeType="1"/>
          </p:cNvSpPr>
          <p:nvPr/>
        </p:nvSpPr>
        <p:spPr bwMode="auto">
          <a:xfrm>
            <a:off x="4964193" y="2706688"/>
            <a:ext cx="29760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11" name="Text Box 27"/>
          <p:cNvSpPr txBox="1">
            <a:spLocks noChangeArrowheads="1"/>
          </p:cNvSpPr>
          <p:nvPr/>
        </p:nvSpPr>
        <p:spPr bwMode="auto">
          <a:xfrm>
            <a:off x="5252058" y="2058988"/>
            <a:ext cx="12646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Read/Write</a:t>
            </a:r>
          </a:p>
        </p:txBody>
      </p:sp>
      <p:sp>
        <p:nvSpPr>
          <p:cNvPr id="400412" name="Text Box 28"/>
          <p:cNvSpPr txBox="1">
            <a:spLocks noChangeArrowheads="1"/>
          </p:cNvSpPr>
          <p:nvPr/>
        </p:nvSpPr>
        <p:spPr bwMode="auto">
          <a:xfrm>
            <a:off x="5252058" y="2419351"/>
            <a:ext cx="6415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Valid</a:t>
            </a:r>
          </a:p>
        </p:txBody>
      </p:sp>
      <p:sp>
        <p:nvSpPr>
          <p:cNvPr id="400413" name="Line 29"/>
          <p:cNvSpPr>
            <a:spLocks noChangeShapeType="1"/>
          </p:cNvSpPr>
          <p:nvPr/>
        </p:nvSpPr>
        <p:spPr bwMode="auto">
          <a:xfrm>
            <a:off x="4964193" y="3140075"/>
            <a:ext cx="297603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14" name="Text Box 30"/>
          <p:cNvSpPr txBox="1">
            <a:spLocks noChangeArrowheads="1"/>
          </p:cNvSpPr>
          <p:nvPr/>
        </p:nvSpPr>
        <p:spPr bwMode="auto">
          <a:xfrm>
            <a:off x="5252059" y="2852738"/>
            <a:ext cx="9334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Address</a:t>
            </a:r>
          </a:p>
        </p:txBody>
      </p:sp>
      <p:sp>
        <p:nvSpPr>
          <p:cNvPr id="400415" name="Line 31"/>
          <p:cNvSpPr>
            <a:spLocks noChangeShapeType="1"/>
          </p:cNvSpPr>
          <p:nvPr/>
        </p:nvSpPr>
        <p:spPr bwMode="auto">
          <a:xfrm>
            <a:off x="4964193" y="3571875"/>
            <a:ext cx="297603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16" name="Text Box 32"/>
          <p:cNvSpPr txBox="1">
            <a:spLocks noChangeArrowheads="1"/>
          </p:cNvSpPr>
          <p:nvPr/>
        </p:nvSpPr>
        <p:spPr bwMode="auto">
          <a:xfrm>
            <a:off x="5252058" y="3284538"/>
            <a:ext cx="11948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Write Data</a:t>
            </a:r>
          </a:p>
        </p:txBody>
      </p:sp>
      <p:sp>
        <p:nvSpPr>
          <p:cNvPr id="400417" name="Line 33"/>
          <p:cNvSpPr>
            <a:spLocks noChangeShapeType="1"/>
          </p:cNvSpPr>
          <p:nvPr/>
        </p:nvSpPr>
        <p:spPr bwMode="auto">
          <a:xfrm>
            <a:off x="4964193" y="4003675"/>
            <a:ext cx="297603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18" name="Text Box 34"/>
          <p:cNvSpPr txBox="1">
            <a:spLocks noChangeArrowheads="1"/>
          </p:cNvSpPr>
          <p:nvPr/>
        </p:nvSpPr>
        <p:spPr bwMode="auto">
          <a:xfrm>
            <a:off x="5252058" y="3716338"/>
            <a:ext cx="1142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Read Data</a:t>
            </a:r>
          </a:p>
        </p:txBody>
      </p:sp>
      <p:sp>
        <p:nvSpPr>
          <p:cNvPr id="400419" name="Line 35"/>
          <p:cNvSpPr>
            <a:spLocks noChangeShapeType="1"/>
          </p:cNvSpPr>
          <p:nvPr/>
        </p:nvSpPr>
        <p:spPr bwMode="auto">
          <a:xfrm>
            <a:off x="4964193" y="4435475"/>
            <a:ext cx="29760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20" name="Text Box 36"/>
          <p:cNvSpPr txBox="1">
            <a:spLocks noChangeArrowheads="1"/>
          </p:cNvSpPr>
          <p:nvPr/>
        </p:nvSpPr>
        <p:spPr bwMode="auto">
          <a:xfrm>
            <a:off x="5252058" y="4148138"/>
            <a:ext cx="7577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/>
              <a:t>Ready</a:t>
            </a:r>
          </a:p>
        </p:txBody>
      </p:sp>
      <p:sp>
        <p:nvSpPr>
          <p:cNvPr id="400421" name="Line 37"/>
          <p:cNvSpPr>
            <a:spLocks noChangeShapeType="1"/>
          </p:cNvSpPr>
          <p:nvPr/>
        </p:nvSpPr>
        <p:spPr bwMode="auto">
          <a:xfrm flipV="1">
            <a:off x="7332743" y="3067052"/>
            <a:ext cx="192617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22" name="Line 38"/>
          <p:cNvSpPr>
            <a:spLocks noChangeShapeType="1"/>
          </p:cNvSpPr>
          <p:nvPr/>
        </p:nvSpPr>
        <p:spPr bwMode="auto">
          <a:xfrm flipV="1">
            <a:off x="7332743" y="3498852"/>
            <a:ext cx="192617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23" name="Line 39"/>
          <p:cNvSpPr>
            <a:spLocks noChangeShapeType="1"/>
          </p:cNvSpPr>
          <p:nvPr/>
        </p:nvSpPr>
        <p:spPr bwMode="auto">
          <a:xfrm flipV="1">
            <a:off x="7332743" y="3932238"/>
            <a:ext cx="192617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424" name="Text Box 40"/>
          <p:cNvSpPr txBox="1">
            <a:spLocks noChangeArrowheads="1"/>
          </p:cNvSpPr>
          <p:nvPr/>
        </p:nvSpPr>
        <p:spPr bwMode="auto">
          <a:xfrm>
            <a:off x="7244287" y="2778126"/>
            <a:ext cx="3674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en-US" sz="1400"/>
              <a:t>32</a:t>
            </a:r>
          </a:p>
        </p:txBody>
      </p:sp>
      <p:sp>
        <p:nvSpPr>
          <p:cNvPr id="400425" name="Text Box 41"/>
          <p:cNvSpPr txBox="1">
            <a:spLocks noChangeArrowheads="1"/>
          </p:cNvSpPr>
          <p:nvPr/>
        </p:nvSpPr>
        <p:spPr bwMode="auto">
          <a:xfrm>
            <a:off x="7198601" y="3211514"/>
            <a:ext cx="4587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en-US" sz="1400"/>
              <a:t>128</a:t>
            </a:r>
          </a:p>
        </p:txBody>
      </p:sp>
      <p:sp>
        <p:nvSpPr>
          <p:cNvPr id="400426" name="Text Box 42"/>
          <p:cNvSpPr txBox="1">
            <a:spLocks noChangeArrowheads="1"/>
          </p:cNvSpPr>
          <p:nvPr/>
        </p:nvSpPr>
        <p:spPr bwMode="auto">
          <a:xfrm>
            <a:off x="7198601" y="3644901"/>
            <a:ext cx="4587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AU" altLang="en-US" sz="1400"/>
              <a:t>128</a:t>
            </a:r>
          </a:p>
        </p:txBody>
      </p:sp>
      <p:sp>
        <p:nvSpPr>
          <p:cNvPr id="400427" name="AutoShape 43"/>
          <p:cNvSpPr>
            <a:spLocks/>
          </p:cNvSpPr>
          <p:nvPr/>
        </p:nvSpPr>
        <p:spPr bwMode="auto">
          <a:xfrm>
            <a:off x="4667252" y="5300663"/>
            <a:ext cx="2393949" cy="690562"/>
          </a:xfrm>
          <a:prstGeom prst="borderCallout1">
            <a:avLst>
              <a:gd name="adj1" fmla="val 16551"/>
              <a:gd name="adj2" fmla="val 104245"/>
              <a:gd name="adj3" fmla="val -111167"/>
              <a:gd name="adj4" fmla="val 1039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AU" altLang="en-US"/>
              <a:t>Multiple cycles per access</a:t>
            </a:r>
          </a:p>
        </p:txBody>
      </p:sp>
    </p:spTree>
    <p:extLst>
      <p:ext uri="{BB962C8B-B14F-4D97-AF65-F5344CB8AC3E}">
        <p14:creationId xmlns:p14="http://schemas.microsoft.com/office/powerpoint/2010/main" val="21380799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Cache Controller FSM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E6CB9A1B-204D-4482-8900-26CE1EDAE246}" type="slidenum">
              <a:rPr lang="en-AU" altLang="en-US"/>
              <a:pPr/>
              <a:t>83</a:t>
            </a:fld>
            <a:endParaRPr lang="en-AU" altLang="en-US"/>
          </a:p>
        </p:txBody>
      </p:sp>
      <p:pic>
        <p:nvPicPr>
          <p:cNvPr id="405510" name="Picture 6" descr="f05-3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1" y="1341438"/>
            <a:ext cx="7200900" cy="49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5509" name="AutoShape 5"/>
          <p:cNvSpPr>
            <a:spLocks/>
          </p:cNvSpPr>
          <p:nvPr/>
        </p:nvSpPr>
        <p:spPr bwMode="auto">
          <a:xfrm>
            <a:off x="7162800" y="2667002"/>
            <a:ext cx="1888274" cy="1328056"/>
          </a:xfrm>
          <a:prstGeom prst="borderCallout1">
            <a:avLst>
              <a:gd name="adj1" fmla="val 6347"/>
              <a:gd name="adj2" fmla="val -4602"/>
              <a:gd name="adj3" fmla="val -15243"/>
              <a:gd name="adj4" fmla="val -2931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AU" altLang="en-US"/>
              <a:t>Could partition into separate states to reduce clock cycle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15350" y="64886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465</a:t>
            </a:r>
          </a:p>
        </p:txBody>
      </p:sp>
    </p:spTree>
    <p:extLst>
      <p:ext uri="{BB962C8B-B14F-4D97-AF65-F5344CB8AC3E}">
        <p14:creationId xmlns:p14="http://schemas.microsoft.com/office/powerpoint/2010/main" val="308161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Coherence Defined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altLang="en-US"/>
              <a:t>Informally: Reads return most recently written value</a:t>
            </a:r>
          </a:p>
          <a:p>
            <a:pPr>
              <a:lnSpc>
                <a:spcPct val="90000"/>
              </a:lnSpc>
            </a:pPr>
            <a:r>
              <a:rPr lang="en-AU" altLang="en-US"/>
              <a:t>Formally: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P writes X; P reads X (no intervening writes)</a:t>
            </a:r>
            <a:br>
              <a:rPr lang="en-AU" altLang="en-US"/>
            </a:br>
            <a:r>
              <a:rPr lang="en-AU" altLang="en-US">
                <a:sym typeface="Symbol" pitchFamily="18" charset="2"/>
              </a:rPr>
              <a:t> read returns written value</a:t>
            </a:r>
          </a:p>
          <a:p>
            <a:pPr lvl="1">
              <a:lnSpc>
                <a:spcPct val="90000"/>
              </a:lnSpc>
            </a:pPr>
            <a:r>
              <a:rPr lang="en-AU" altLang="en-US">
                <a:sym typeface="Symbol" pitchFamily="18" charset="2"/>
              </a:rPr>
              <a:t>P</a:t>
            </a:r>
            <a:r>
              <a:rPr lang="en-AU" altLang="en-US" baseline="-25000">
                <a:sym typeface="Symbol" pitchFamily="18" charset="2"/>
              </a:rPr>
              <a:t>1</a:t>
            </a:r>
            <a:r>
              <a:rPr lang="en-AU" altLang="en-US">
                <a:sym typeface="Symbol" pitchFamily="18" charset="2"/>
              </a:rPr>
              <a:t> writes X; P</a:t>
            </a:r>
            <a:r>
              <a:rPr lang="en-AU" altLang="en-US" baseline="-25000">
                <a:sym typeface="Symbol" pitchFamily="18" charset="2"/>
              </a:rPr>
              <a:t>2</a:t>
            </a:r>
            <a:r>
              <a:rPr lang="en-AU" altLang="en-US">
                <a:sym typeface="Symbol" pitchFamily="18" charset="2"/>
              </a:rPr>
              <a:t> reads X (sufficiently later)</a:t>
            </a:r>
            <a:br>
              <a:rPr lang="en-AU" altLang="en-US">
                <a:sym typeface="Symbol" pitchFamily="18" charset="2"/>
              </a:rPr>
            </a:br>
            <a:r>
              <a:rPr lang="en-AU" altLang="en-US">
                <a:sym typeface="Symbol" pitchFamily="18" charset="2"/>
              </a:rPr>
              <a:t> read returns written value</a:t>
            </a:r>
          </a:p>
          <a:p>
            <a:pPr lvl="2">
              <a:lnSpc>
                <a:spcPct val="90000"/>
              </a:lnSpc>
            </a:pPr>
            <a:r>
              <a:rPr lang="en-AU" altLang="en-US">
                <a:sym typeface="Symbol" pitchFamily="18" charset="2"/>
              </a:rPr>
              <a:t>c.f. CPU B reading X after step 3 in example</a:t>
            </a:r>
          </a:p>
          <a:p>
            <a:pPr lvl="1">
              <a:lnSpc>
                <a:spcPct val="90000"/>
              </a:lnSpc>
            </a:pPr>
            <a:r>
              <a:rPr lang="en-AU" altLang="en-US">
                <a:sym typeface="Symbol" pitchFamily="18" charset="2"/>
              </a:rPr>
              <a:t>P</a:t>
            </a:r>
            <a:r>
              <a:rPr lang="en-AU" altLang="en-US" baseline="-25000">
                <a:sym typeface="Symbol" pitchFamily="18" charset="2"/>
              </a:rPr>
              <a:t>1</a:t>
            </a:r>
            <a:r>
              <a:rPr lang="en-AU" altLang="en-US">
                <a:sym typeface="Symbol" pitchFamily="18" charset="2"/>
              </a:rPr>
              <a:t> writes X, P</a:t>
            </a:r>
            <a:r>
              <a:rPr lang="en-AU" altLang="en-US" baseline="-25000">
                <a:sym typeface="Symbol" pitchFamily="18" charset="2"/>
              </a:rPr>
              <a:t>2</a:t>
            </a:r>
            <a:r>
              <a:rPr lang="en-AU" altLang="en-US">
                <a:sym typeface="Symbol" pitchFamily="18" charset="2"/>
              </a:rPr>
              <a:t> writes X</a:t>
            </a:r>
            <a:br>
              <a:rPr lang="en-AU" altLang="en-US">
                <a:sym typeface="Symbol" pitchFamily="18" charset="2"/>
              </a:rPr>
            </a:br>
            <a:r>
              <a:rPr lang="en-AU" altLang="en-US">
                <a:sym typeface="Symbol" pitchFamily="18" charset="2"/>
              </a:rPr>
              <a:t> all processors see writes in the same order</a:t>
            </a:r>
          </a:p>
          <a:p>
            <a:pPr lvl="2">
              <a:lnSpc>
                <a:spcPct val="90000"/>
              </a:lnSpc>
            </a:pPr>
            <a:r>
              <a:rPr lang="en-AU" altLang="en-US">
                <a:sym typeface="Symbol" pitchFamily="18" charset="2"/>
              </a:rPr>
              <a:t>End up with the same final value for 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5BBC6A11-42A2-4568-9378-75E77A48FD79}" type="slidenum">
              <a:rPr lang="en-AU" altLang="en-US"/>
              <a:pPr/>
              <a:t>84</a:t>
            </a:fld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58532" y="63118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466</a:t>
            </a:r>
          </a:p>
        </p:txBody>
      </p:sp>
    </p:spTree>
    <p:extLst>
      <p:ext uri="{BB962C8B-B14F-4D97-AF65-F5344CB8AC3E}">
        <p14:creationId xmlns:p14="http://schemas.microsoft.com/office/powerpoint/2010/main" val="14638102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Cache Coherence Problem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idx="1"/>
          </p:nvPr>
        </p:nvSpPr>
        <p:spPr>
          <a:xfrm>
            <a:off x="389770" y="1308737"/>
            <a:ext cx="8547401" cy="136683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AU" altLang="en-US" dirty="0"/>
              <a:t>Suppose two CPU cores share a physical address space</a:t>
            </a:r>
          </a:p>
          <a:p>
            <a:pPr lvl="1">
              <a:lnSpc>
                <a:spcPct val="90000"/>
              </a:lnSpc>
            </a:pPr>
            <a:r>
              <a:rPr lang="en-AU" altLang="en-US" dirty="0"/>
              <a:t>Write-through caches</a:t>
            </a:r>
          </a:p>
        </p:txBody>
      </p:sp>
      <p:sp>
        <p:nvSpPr>
          <p:cNvPr id="4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AFCAC525-ABC5-4BDB-8D79-9577A3F90E99}" type="slidenum">
              <a:rPr lang="en-AU" altLang="en-US"/>
              <a:pPr/>
              <a:t>85</a:t>
            </a:fld>
            <a:endParaRPr lang="en-AU" altLang="en-US"/>
          </a:p>
        </p:txBody>
      </p:sp>
      <p:graphicFrame>
        <p:nvGraphicFramePr>
          <p:cNvPr id="388164" name="Group 68"/>
          <p:cNvGraphicFramePr>
            <a:graphicFrameLocks noGrp="1"/>
          </p:cNvGraphicFramePr>
          <p:nvPr>
            <p:extLst/>
          </p:nvPr>
        </p:nvGraphicFramePr>
        <p:xfrm>
          <a:off x="293913" y="2636838"/>
          <a:ext cx="8534401" cy="2734628"/>
        </p:xfrm>
        <a:graphic>
          <a:graphicData uri="http://schemas.openxmlformats.org/drawingml/2006/table">
            <a:tbl>
              <a:tblPr/>
              <a:tblGrid>
                <a:gridCol w="939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0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8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Time step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Event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A’s cache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B’s cache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A reads X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B reads X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A writes 1 to X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92590" y="60524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467</a:t>
            </a:r>
          </a:p>
        </p:txBody>
      </p:sp>
    </p:spTree>
    <p:extLst>
      <p:ext uri="{BB962C8B-B14F-4D97-AF65-F5344CB8AC3E}">
        <p14:creationId xmlns:p14="http://schemas.microsoft.com/office/powerpoint/2010/main" val="2094270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Cache Coherence Protocols</a:t>
            </a:r>
          </a:p>
        </p:txBody>
      </p:sp>
      <p:sp>
        <p:nvSpPr>
          <p:cNvPr id="410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AU" altLang="en-US"/>
              <a:t>Operations performed by caches in multiprocessors to ensure coherence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Migration of data to local caches</a:t>
            </a:r>
          </a:p>
          <a:p>
            <a:pPr lvl="2">
              <a:lnSpc>
                <a:spcPct val="90000"/>
              </a:lnSpc>
            </a:pPr>
            <a:r>
              <a:rPr lang="en-AU" altLang="en-US"/>
              <a:t>Reduces bandwidth for shared memory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Replication of read-shared data</a:t>
            </a:r>
          </a:p>
          <a:p>
            <a:pPr lvl="2">
              <a:lnSpc>
                <a:spcPct val="90000"/>
              </a:lnSpc>
            </a:pPr>
            <a:r>
              <a:rPr lang="en-AU" altLang="en-US"/>
              <a:t>Reduces contention for access</a:t>
            </a:r>
          </a:p>
          <a:p>
            <a:pPr>
              <a:lnSpc>
                <a:spcPct val="90000"/>
              </a:lnSpc>
            </a:pPr>
            <a:r>
              <a:rPr lang="en-AU" altLang="en-US"/>
              <a:t>Snooping protocols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Each cache monitors bus reads/writes</a:t>
            </a:r>
          </a:p>
          <a:p>
            <a:pPr>
              <a:lnSpc>
                <a:spcPct val="90000"/>
              </a:lnSpc>
            </a:pPr>
            <a:r>
              <a:rPr lang="en-AU" altLang="en-US"/>
              <a:t>Directory-based protocols</a:t>
            </a:r>
          </a:p>
          <a:p>
            <a:pPr lvl="1">
              <a:lnSpc>
                <a:spcPct val="90000"/>
              </a:lnSpc>
            </a:pPr>
            <a:r>
              <a:rPr lang="en-AU" altLang="en-US"/>
              <a:t>Caches and memory record sharing status of blocks in a directory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2808C610-CBFF-4B79-B903-812ACE281812}" type="slidenum">
              <a:rPr lang="en-AU" altLang="en-US"/>
              <a:pPr/>
              <a:t>86</a:t>
            </a:fld>
            <a:endParaRPr lang="en-AU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47488" y="61769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468</a:t>
            </a:r>
          </a:p>
        </p:txBody>
      </p:sp>
    </p:spTree>
    <p:extLst>
      <p:ext uri="{BB962C8B-B14F-4D97-AF65-F5344CB8AC3E}">
        <p14:creationId xmlns:p14="http://schemas.microsoft.com/office/powerpoint/2010/main" val="26987215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141" y="210820"/>
            <a:ext cx="7796287" cy="701675"/>
          </a:xfrm>
        </p:spPr>
        <p:txBody>
          <a:bodyPr/>
          <a:lstStyle/>
          <a:p>
            <a:r>
              <a:rPr lang="en-AU" altLang="en-US" sz="4000" dirty="0"/>
              <a:t>Invalidating Snooping Protocols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idx="1"/>
          </p:nvPr>
        </p:nvSpPr>
        <p:spPr>
          <a:xfrm>
            <a:off x="85574" y="1005795"/>
            <a:ext cx="8667143" cy="2374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AU" altLang="en-US" dirty="0"/>
              <a:t>Cache gets exclusive access to a block when it is to be written</a:t>
            </a:r>
          </a:p>
          <a:p>
            <a:pPr lvl="1">
              <a:lnSpc>
                <a:spcPct val="90000"/>
              </a:lnSpc>
            </a:pPr>
            <a:r>
              <a:rPr lang="en-AU" altLang="en-US" dirty="0"/>
              <a:t>Broadcasts an invalidate message on the bus</a:t>
            </a:r>
          </a:p>
          <a:p>
            <a:pPr lvl="1">
              <a:lnSpc>
                <a:spcPct val="90000"/>
              </a:lnSpc>
            </a:pPr>
            <a:r>
              <a:rPr lang="en-AU" altLang="en-US" dirty="0"/>
              <a:t>Subsequent read in another cache misses</a:t>
            </a:r>
          </a:p>
          <a:p>
            <a:pPr lvl="2">
              <a:lnSpc>
                <a:spcPct val="90000"/>
              </a:lnSpc>
            </a:pPr>
            <a:r>
              <a:rPr lang="en-AU" altLang="en-US" dirty="0"/>
              <a:t>Owning cache supplies updated value</a:t>
            </a:r>
          </a:p>
        </p:txBody>
      </p:sp>
      <p:sp>
        <p:nvSpPr>
          <p:cNvPr id="4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027C0B8E-E78D-49DE-B654-03E4DE794F04}" type="slidenum">
              <a:rPr lang="en-AU" altLang="en-US"/>
              <a:pPr/>
              <a:t>87</a:t>
            </a:fld>
            <a:endParaRPr lang="en-AU" altLang="en-US"/>
          </a:p>
        </p:txBody>
      </p:sp>
      <p:graphicFrame>
        <p:nvGraphicFramePr>
          <p:cNvPr id="412750" name="Group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3513"/>
              </p:ext>
            </p:extLst>
          </p:nvPr>
        </p:nvGraphicFramePr>
        <p:xfrm>
          <a:off x="173416" y="3429000"/>
          <a:ext cx="8797167" cy="2468880"/>
        </p:xfrm>
        <a:graphic>
          <a:graphicData uri="http://schemas.openxmlformats.org/drawingml/2006/table">
            <a:tbl>
              <a:tblPr/>
              <a:tblGrid>
                <a:gridCol w="2370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3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3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79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activity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Bus activity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A’s cache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B’s cache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A reads X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miss for X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(shared)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B reads X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miss for X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(shared)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(shared)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A writes 1 to X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Invalidate for X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1(modify)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(invalidate)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CPU B read X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miss for X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(shared)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(shared)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38789" y="606628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469</a:t>
            </a:r>
          </a:p>
        </p:txBody>
      </p:sp>
    </p:spTree>
    <p:extLst>
      <p:ext uri="{BB962C8B-B14F-4D97-AF65-F5344CB8AC3E}">
        <p14:creationId xmlns:p14="http://schemas.microsoft.com/office/powerpoint/2010/main" val="34400235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Multilevel On-Chip Caches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Chapter 5 — Large and Fast: Exploiting Memory Hierarchy — </a:t>
            </a:r>
            <a:fld id="{3DB56B05-12BC-48B5-9AD1-6C86F5CCEC80}" type="slidenum">
              <a:rPr lang="en-AU" altLang="en-US"/>
              <a:pPr/>
              <a:t>88</a:t>
            </a:fld>
            <a:endParaRPr lang="en-AU" altLang="en-US"/>
          </a:p>
        </p:txBody>
      </p:sp>
      <p:sp>
        <p:nvSpPr>
          <p:cNvPr id="384004" name="Text Box 4"/>
          <p:cNvSpPr txBox="1">
            <a:spLocks noChangeArrowheads="1"/>
          </p:cNvSpPr>
          <p:nvPr/>
        </p:nvSpPr>
        <p:spPr bwMode="auto">
          <a:xfrm rot="5400000">
            <a:off x="7644816" y="2847459"/>
            <a:ext cx="555741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§5.10 Real Stuff: The AMD Opteron X4 and Intel Nehalem</a:t>
            </a:r>
          </a:p>
        </p:txBody>
      </p:sp>
      <p:pic>
        <p:nvPicPr>
          <p:cNvPr id="384005" name="Picture 5" descr="f05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16" y="1592779"/>
            <a:ext cx="8352367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4006" name="Text Box 6"/>
          <p:cNvSpPr txBox="1">
            <a:spLocks noChangeArrowheads="1"/>
          </p:cNvSpPr>
          <p:nvPr/>
        </p:nvSpPr>
        <p:spPr bwMode="auto">
          <a:xfrm>
            <a:off x="395816" y="5844124"/>
            <a:ext cx="57766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 dirty="0"/>
              <a:t>Per core: 32KB L1 I-cache, 32KB L1 D-cache, 512KB L2 cache</a:t>
            </a:r>
          </a:p>
        </p:txBody>
      </p:sp>
      <p:sp>
        <p:nvSpPr>
          <p:cNvPr id="384008" name="Text Box 8"/>
          <p:cNvSpPr txBox="1">
            <a:spLocks noChangeArrowheads="1"/>
          </p:cNvSpPr>
          <p:nvPr/>
        </p:nvSpPr>
        <p:spPr bwMode="auto">
          <a:xfrm>
            <a:off x="395816" y="1171102"/>
            <a:ext cx="31257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AU" altLang="en-US" dirty="0"/>
              <a:t>Intel Nehalem 4-core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566601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A-8 vs i7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1323148"/>
            <a:ext cx="7925588" cy="5349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23847" y="630361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471</a:t>
            </a:r>
          </a:p>
        </p:txBody>
      </p:sp>
    </p:spTree>
    <p:extLst>
      <p:ext uri="{BB962C8B-B14F-4D97-AF65-F5344CB8AC3E}">
        <p14:creationId xmlns:p14="http://schemas.microsoft.com/office/powerpoint/2010/main" val="103043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r>
              <a:rPr lang="en-US" dirty="0"/>
              <a:t>Based on EEPROM technology (Electrically Erasable Programmable Read Only Memory)</a:t>
            </a:r>
          </a:p>
          <a:p>
            <a:r>
              <a:rPr lang="en-US" dirty="0"/>
              <a:t>State stored as the polarity of a charged substance</a:t>
            </a:r>
          </a:p>
          <a:p>
            <a:r>
              <a:rPr lang="en-US" dirty="0"/>
              <a:t>Has a limited number of writes</a:t>
            </a:r>
          </a:p>
          <a:p>
            <a:r>
              <a:rPr lang="en-US" dirty="0"/>
              <a:t>Wear leveling used to distribute writes among blocks of memory</a:t>
            </a:r>
          </a:p>
          <a:p>
            <a:r>
              <a:rPr lang="en-US" dirty="0"/>
              <a:t>Can also be done by OS</a:t>
            </a:r>
          </a:p>
          <a:p>
            <a:r>
              <a:rPr lang="en-US" dirty="0"/>
              <a:t>SSD drives have DRAM buffers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8200" y="6477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381</a:t>
            </a:r>
          </a:p>
        </p:txBody>
      </p:sp>
    </p:spTree>
    <p:extLst>
      <p:ext uri="{BB962C8B-B14F-4D97-AF65-F5344CB8AC3E}">
        <p14:creationId xmlns:p14="http://schemas.microsoft.com/office/powerpoint/2010/main" val="36506120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A-8 vs i7 Caches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31" y="1335411"/>
            <a:ext cx="6730200" cy="532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273298" y="4819815"/>
            <a:ext cx="919537" cy="1839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23847" y="630361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230" y="4819815"/>
            <a:ext cx="108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A9 also has only 2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106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Performance: A-8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08" y="1648086"/>
            <a:ext cx="6068655" cy="512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4386" y="624919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474</a:t>
            </a:r>
          </a:p>
        </p:txBody>
      </p:sp>
    </p:spTree>
    <p:extLst>
      <p:ext uri="{BB962C8B-B14F-4D97-AF65-F5344CB8AC3E}">
        <p14:creationId xmlns:p14="http://schemas.microsoft.com/office/powerpoint/2010/main" val="23276119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Performance: i7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17" y="1448014"/>
            <a:ext cx="6766977" cy="533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4386" y="63964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475</a:t>
            </a:r>
          </a:p>
        </p:txBody>
      </p:sp>
    </p:spTree>
    <p:extLst>
      <p:ext uri="{BB962C8B-B14F-4D97-AF65-F5344CB8AC3E}">
        <p14:creationId xmlns:p14="http://schemas.microsoft.com/office/powerpoint/2010/main" val="28047058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DGEMM Matrix Multiply Optimizations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9716" y="1602486"/>
            <a:ext cx="2141034" cy="2107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39716" y="1602485"/>
            <a:ext cx="2141034" cy="275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11930" y="1602485"/>
            <a:ext cx="2141034" cy="2107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11930" y="1602484"/>
            <a:ext cx="282498" cy="2107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36507" y="248900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1405033" y="1602483"/>
            <a:ext cx="2141034" cy="2107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05034" y="1602482"/>
            <a:ext cx="252761" cy="2750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46067" y="25510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5943" y="1905182"/>
            <a:ext cx="106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concept: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3091" y="3786114"/>
            <a:ext cx="4124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cache use is very </a:t>
            </a:r>
            <a:r>
              <a:rPr lang="en-US" dirty="0" err="1"/>
              <a:t>unoptimized</a:t>
            </a:r>
            <a:endParaRPr lang="en-US" dirty="0"/>
          </a:p>
          <a:p>
            <a:r>
              <a:rPr lang="en-US" dirty="0"/>
              <a:t>Instead, break problem into sub-problems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05033" y="4654200"/>
            <a:ext cx="2141034" cy="2107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05034" y="4666432"/>
            <a:ext cx="1070517" cy="10537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37499" y="4654199"/>
            <a:ext cx="2141034" cy="2107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108017" y="4666431"/>
            <a:ext cx="1070517" cy="10537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515350" y="63924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476</a:t>
            </a:r>
          </a:p>
        </p:txBody>
      </p:sp>
    </p:spTree>
    <p:extLst>
      <p:ext uri="{BB962C8B-B14F-4D97-AF65-F5344CB8AC3E}">
        <p14:creationId xmlns:p14="http://schemas.microsoft.com/office/powerpoint/2010/main" val="33267326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Comparisons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12" y="1536313"/>
            <a:ext cx="787717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09763" y="637982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477</a:t>
            </a:r>
          </a:p>
        </p:txBody>
      </p:sp>
    </p:spTree>
    <p:extLst>
      <p:ext uri="{BB962C8B-B14F-4D97-AF65-F5344CB8AC3E}">
        <p14:creationId xmlns:p14="http://schemas.microsoft.com/office/powerpoint/2010/main" val="377701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5396</Words>
  <Application>Microsoft Office PowerPoint</Application>
  <PresentationFormat>On-screen Show (4:3)</PresentationFormat>
  <Paragraphs>1331</Paragraphs>
  <Slides>94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 Unicode MS</vt:lpstr>
      <vt:lpstr>Arial</vt:lpstr>
      <vt:lpstr>Calibri</vt:lpstr>
      <vt:lpstr>Symbol</vt:lpstr>
      <vt:lpstr>Wingdings</vt:lpstr>
      <vt:lpstr>Office Theme</vt:lpstr>
      <vt:lpstr>Chart</vt:lpstr>
      <vt:lpstr>Equation</vt:lpstr>
      <vt:lpstr>CS 2160  Memory Hierarchy</vt:lpstr>
      <vt:lpstr>Memory Technology</vt:lpstr>
      <vt:lpstr>Principle of Locality</vt:lpstr>
      <vt:lpstr>Taking Advantage of Locality</vt:lpstr>
      <vt:lpstr>Memory Hierarchy Levels</vt:lpstr>
      <vt:lpstr>Static RAM Technology</vt:lpstr>
      <vt:lpstr>Dynamic RAM Technology</vt:lpstr>
      <vt:lpstr>Double Data Rate DRAM</vt:lpstr>
      <vt:lpstr>Flash Memory</vt:lpstr>
      <vt:lpstr>Disk Memory</vt:lpstr>
      <vt:lpstr>Cache Memory</vt:lpstr>
      <vt:lpstr>Direct Mapped Cache</vt:lpstr>
      <vt:lpstr>Tags and Valid Bits</vt:lpstr>
      <vt:lpstr>Cache Example</vt:lpstr>
      <vt:lpstr>Cache Example</vt:lpstr>
      <vt:lpstr>Cache Example</vt:lpstr>
      <vt:lpstr>Cache Example</vt:lpstr>
      <vt:lpstr>Cache Example</vt:lpstr>
      <vt:lpstr>Cache Example</vt:lpstr>
      <vt:lpstr>Address Subdivision</vt:lpstr>
      <vt:lpstr>Example: Larger Block Size</vt:lpstr>
      <vt:lpstr>Block Size Considerations</vt:lpstr>
      <vt:lpstr>Miss Rate vs Block Size</vt:lpstr>
      <vt:lpstr>Cache Misses</vt:lpstr>
      <vt:lpstr>Write-Through</vt:lpstr>
      <vt:lpstr>Write-Back</vt:lpstr>
      <vt:lpstr>Write Allocation</vt:lpstr>
      <vt:lpstr>Example: Intrinsity FastMATH</vt:lpstr>
      <vt:lpstr>Example: Intrinsity FastMATH</vt:lpstr>
      <vt:lpstr>Main Memory Supporting Caches</vt:lpstr>
      <vt:lpstr>Increasing Memory Bandwidth</vt:lpstr>
      <vt:lpstr>Advanced DRAM Organization</vt:lpstr>
      <vt:lpstr>DRAM Generations</vt:lpstr>
      <vt:lpstr>Measuring Cache Performance</vt:lpstr>
      <vt:lpstr>Cache Performance Example</vt:lpstr>
      <vt:lpstr>Average Access Time</vt:lpstr>
      <vt:lpstr>Performance Summary</vt:lpstr>
      <vt:lpstr>Associative Caches</vt:lpstr>
      <vt:lpstr>Associative Cache Example</vt:lpstr>
      <vt:lpstr>Spectrum of Associativity</vt:lpstr>
      <vt:lpstr>Associativity Example</vt:lpstr>
      <vt:lpstr>Associativity Example</vt:lpstr>
      <vt:lpstr>How Much Associativity</vt:lpstr>
      <vt:lpstr>Set Associative Cache Organization</vt:lpstr>
      <vt:lpstr>Replacement Policy</vt:lpstr>
      <vt:lpstr>Multilevel Caches</vt:lpstr>
      <vt:lpstr>Multilevel Cache Example</vt:lpstr>
      <vt:lpstr>Example (cont.)</vt:lpstr>
      <vt:lpstr>Multilevel Cache Considerations</vt:lpstr>
      <vt:lpstr>Interactions with Advanced CPUs</vt:lpstr>
      <vt:lpstr>Interactions with Software</vt:lpstr>
      <vt:lpstr>DGEMM Matrix Multiply Optimizations</vt:lpstr>
      <vt:lpstr>Optimization Comparisons</vt:lpstr>
      <vt:lpstr>Dependable Memory Hierarchy</vt:lpstr>
      <vt:lpstr>Availability</vt:lpstr>
      <vt:lpstr>Hamming ECC</vt:lpstr>
      <vt:lpstr>How Hamming ECC Works</vt:lpstr>
      <vt:lpstr>Hamming ECC</vt:lpstr>
      <vt:lpstr>How it works</vt:lpstr>
      <vt:lpstr>Virtual Memory, Virtual Machines</vt:lpstr>
      <vt:lpstr>What is Virtual Memory</vt:lpstr>
      <vt:lpstr>Address translation</vt:lpstr>
      <vt:lpstr>Address Translation</vt:lpstr>
      <vt:lpstr>Address translation</vt:lpstr>
      <vt:lpstr>The four cache questions</vt:lpstr>
      <vt:lpstr>Translation Looksaside Buffer</vt:lpstr>
      <vt:lpstr>PowerPoint Presentation</vt:lpstr>
      <vt:lpstr>Combination of Hits and Misses</vt:lpstr>
      <vt:lpstr>Implementing Protection</vt:lpstr>
      <vt:lpstr>Virtual Memory in MIPS</vt:lpstr>
      <vt:lpstr>MIPS TLB Miss Handler</vt:lpstr>
      <vt:lpstr>Virtual Memory Summary</vt:lpstr>
      <vt:lpstr>Thrashing</vt:lpstr>
      <vt:lpstr>Common Framework for Cache and Virtual Memory</vt:lpstr>
      <vt:lpstr>The Three C’s for Misses</vt:lpstr>
      <vt:lpstr>Overall Miss Rate vs Cache Size</vt:lpstr>
      <vt:lpstr>Fixes and Their Drawbacks</vt:lpstr>
      <vt:lpstr>Say We Want to Design a Cache Controller</vt:lpstr>
      <vt:lpstr>Data Lines</vt:lpstr>
      <vt:lpstr>General Controller Circuit</vt:lpstr>
      <vt:lpstr>Final State Machine</vt:lpstr>
      <vt:lpstr>Interface Signals</vt:lpstr>
      <vt:lpstr>Cache Controller FSM</vt:lpstr>
      <vt:lpstr>Coherence Defined</vt:lpstr>
      <vt:lpstr>Cache Coherence Problem</vt:lpstr>
      <vt:lpstr>Cache Coherence Protocols</vt:lpstr>
      <vt:lpstr>Invalidating Snooping Protocols</vt:lpstr>
      <vt:lpstr>Multilevel On-Chip Caches</vt:lpstr>
      <vt:lpstr>A-8 vs i7</vt:lpstr>
      <vt:lpstr>A-8 vs i7 Caches</vt:lpstr>
      <vt:lpstr>Memory Performance: A-8</vt:lpstr>
      <vt:lpstr>Memory Performance: i7</vt:lpstr>
      <vt:lpstr>DGEMM Matrix Multiply Optimizations</vt:lpstr>
      <vt:lpstr>Optimization Comparisons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2160  Memory Hierarchy</dc:title>
  <dc:creator>Albert Glock Jr</dc:creator>
  <cp:lastModifiedBy>Albert Glock</cp:lastModifiedBy>
  <cp:revision>23</cp:revision>
  <dcterms:created xsi:type="dcterms:W3CDTF">2006-08-16T00:00:00Z</dcterms:created>
  <dcterms:modified xsi:type="dcterms:W3CDTF">2017-03-22T18:04:34Z</dcterms:modified>
</cp:coreProperties>
</file>